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1"/>
  </p:notesMasterIdLst>
  <p:sldIdLst>
    <p:sldId id="463" r:id="rId2"/>
    <p:sldId id="720" r:id="rId3"/>
    <p:sldId id="780" r:id="rId4"/>
    <p:sldId id="671" r:id="rId5"/>
    <p:sldId id="788" r:id="rId6"/>
    <p:sldId id="644" r:id="rId7"/>
    <p:sldId id="719" r:id="rId8"/>
    <p:sldId id="766" r:id="rId9"/>
    <p:sldId id="767" r:id="rId10"/>
    <p:sldId id="721" r:id="rId11"/>
    <p:sldId id="791" r:id="rId12"/>
    <p:sldId id="769" r:id="rId13"/>
    <p:sldId id="770" r:id="rId14"/>
    <p:sldId id="733" r:id="rId15"/>
    <p:sldId id="789" r:id="rId16"/>
    <p:sldId id="647" r:id="rId17"/>
    <p:sldId id="722" r:id="rId18"/>
    <p:sldId id="734" r:id="rId19"/>
    <p:sldId id="723" r:id="rId20"/>
    <p:sldId id="790" r:id="rId21"/>
    <p:sldId id="737" r:id="rId22"/>
    <p:sldId id="738" r:id="rId23"/>
    <p:sldId id="792" r:id="rId24"/>
    <p:sldId id="778" r:id="rId25"/>
    <p:sldId id="739" r:id="rId26"/>
    <p:sldId id="741" r:id="rId27"/>
    <p:sldId id="740" r:id="rId28"/>
    <p:sldId id="726" r:id="rId29"/>
    <p:sldId id="744" r:id="rId30"/>
    <p:sldId id="742" r:id="rId31"/>
    <p:sldId id="781" r:id="rId32"/>
    <p:sldId id="727" r:id="rId33"/>
    <p:sldId id="782" r:id="rId34"/>
    <p:sldId id="728" r:id="rId35"/>
    <p:sldId id="729" r:id="rId36"/>
    <p:sldId id="783" r:id="rId37"/>
    <p:sldId id="746" r:id="rId38"/>
    <p:sldId id="745" r:id="rId39"/>
    <p:sldId id="747" r:id="rId40"/>
    <p:sldId id="748" r:id="rId41"/>
    <p:sldId id="779" r:id="rId42"/>
    <p:sldId id="749" r:id="rId43"/>
    <p:sldId id="765" r:id="rId44"/>
    <p:sldId id="751" r:id="rId45"/>
    <p:sldId id="752" r:id="rId46"/>
    <p:sldId id="753" r:id="rId47"/>
    <p:sldId id="754" r:id="rId48"/>
    <p:sldId id="755" r:id="rId49"/>
    <p:sldId id="777" r:id="rId50"/>
    <p:sldId id="257" r:id="rId51"/>
    <p:sldId id="581" r:id="rId52"/>
    <p:sldId id="784" r:id="rId53"/>
    <p:sldId id="787" r:id="rId54"/>
    <p:sldId id="774" r:id="rId55"/>
    <p:sldId id="775" r:id="rId56"/>
    <p:sldId id="776" r:id="rId57"/>
    <p:sldId id="258" r:id="rId58"/>
    <p:sldId id="259" r:id="rId59"/>
    <p:sldId id="793" r:id="rId60"/>
  </p:sldIdLst>
  <p:sldSz cx="9144000" cy="6858000" type="screen4x3"/>
  <p:notesSz cx="6669088" cy="98202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rgbClr val="FFFF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orient="horz" pos="2640">
          <p15:clr>
            <a:srgbClr val="A4A3A4"/>
          </p15:clr>
        </p15:guide>
        <p15:guide id="3" orient="horz" pos="3060">
          <p15:clr>
            <a:srgbClr val="A4A3A4"/>
          </p15:clr>
        </p15:guide>
        <p15:guide id="4" orient="horz" pos="3456">
          <p15:clr>
            <a:srgbClr val="A4A3A4"/>
          </p15:clr>
        </p15:guide>
        <p15:guide id="5" orient="horz" pos="960">
          <p15:clr>
            <a:srgbClr val="A4A3A4"/>
          </p15:clr>
        </p15:guide>
        <p15:guide id="6" orient="horz" pos="1365">
          <p15:clr>
            <a:srgbClr val="A4A3A4"/>
          </p15:clr>
        </p15:guide>
        <p15:guide id="7" orient="horz" pos="1776">
          <p15:clr>
            <a:srgbClr val="A4A3A4"/>
          </p15:clr>
        </p15:guide>
        <p15:guide id="8" orient="horz" pos="2232">
          <p15:clr>
            <a:srgbClr val="A4A3A4"/>
          </p15:clr>
        </p15:guide>
        <p15:guide id="9" pos="3744">
          <p15:clr>
            <a:srgbClr val="A4A3A4"/>
          </p15:clr>
        </p15:guide>
        <p15:guide id="10" pos="1008">
          <p15:clr>
            <a:srgbClr val="A4A3A4"/>
          </p15:clr>
        </p15:guide>
        <p15:guide id="11" pos="1920">
          <p15:clr>
            <a:srgbClr val="A4A3A4"/>
          </p15:clr>
        </p15:guide>
        <p15:guide id="12" pos="28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jia" initials="j" lastIdx="1" clrIdx="0">
    <p:extLst>
      <p:ext uri="{19B8F6BF-5375-455C-9EA6-DF929625EA0E}">
        <p15:presenceInfo xmlns:p15="http://schemas.microsoft.com/office/powerpoint/2012/main" userId="jiaj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E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5244" autoAdjust="0"/>
  </p:normalViewPr>
  <p:slideViewPr>
    <p:cSldViewPr snapToObjects="1">
      <p:cViewPr varScale="1">
        <p:scale>
          <a:sx n="127" d="100"/>
          <a:sy n="127" d="100"/>
        </p:scale>
        <p:origin x="1832" y="176"/>
      </p:cViewPr>
      <p:guideLst>
        <p:guide orient="horz" pos="3840"/>
        <p:guide orient="horz" pos="2640"/>
        <p:guide orient="horz" pos="3060"/>
        <p:guide orient="horz" pos="3456"/>
        <p:guide orient="horz" pos="960"/>
        <p:guide orient="horz" pos="1365"/>
        <p:guide orient="horz" pos="1776"/>
        <p:guide orient="horz" pos="2232"/>
        <p:guide pos="3744"/>
        <p:guide pos="1008"/>
        <p:guide pos="1920"/>
        <p:guide pos="28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69848" cy="6984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889250" cy="4905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05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79475" y="736600"/>
            <a:ext cx="4910138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2469" name="Rectangle 5"/>
          <p:cNvSpPr>
            <a:spLocks noGrp="1" noRot="1" noChangeAspect="1" noChangeArrowheads="1"/>
          </p:cNvSpPr>
          <p:nvPr/>
        </p:nvSpPr>
        <p:spPr bwMode="auto">
          <a:xfrm>
            <a:off x="889000" y="4664075"/>
            <a:ext cx="48910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0"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单击此处编辑母版文本样式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第二级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第三级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第四级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</a:rPr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29738"/>
            <a:ext cx="2889250" cy="4905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329738"/>
            <a:ext cx="2889250" cy="4905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mtClean="0">
                <a:ea typeface="方正姚体" panose="02010601030101010101" pitchFamily="2" charset="-122"/>
              </a:defRPr>
            </a:lvl1pPr>
          </a:lstStyle>
          <a:p>
            <a:pPr>
              <a:defRPr/>
            </a:pPr>
            <a:fld id="{29D306B5-AF59-41F6-B97B-EC699ACE40CD}" type="slidenum">
              <a:rPr lang="en-US" altLang="zh-CN"/>
              <a:pPr>
                <a:defRPr/>
              </a:pPr>
              <a:t>‹#›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182691"/>
      </p:ext>
    </p:extLst>
  </p:cSld>
  <p:clrMap bg1="dk2" tx1="lt1" bg2="dk1" tx2="lt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宋体" charset="0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2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363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复指数形式的傅立叶级数展开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35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434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把下面公式去掉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37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921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38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851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39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1192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40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099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7A2CE49-641C-431C-8941-7367395EFC78}" type="slidenum">
              <a:rPr lang="zh-CN" altLang="en-US"/>
              <a:pPr algn="r" eaLnBrk="1" hangingPunct="1">
                <a:spcBef>
                  <a:spcPct val="0"/>
                </a:spcBef>
              </a:pPr>
              <a:t>41</a:t>
            </a:fld>
            <a:endParaRPr lang="en-US" altLang="zh-CN"/>
          </a:p>
        </p:txBody>
      </p:sp>
      <p:sp>
        <p:nvSpPr>
          <p:cNvPr id="7270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2B3970-0055-46C5-A618-9E1EE9D51660}" type="slidenum">
              <a:rPr lang="zh-CN" altLang="en-US"/>
              <a:pPr algn="r" eaLnBrk="1" hangingPunct="1">
                <a:spcBef>
                  <a:spcPct val="0"/>
                </a:spcBef>
              </a:pPr>
              <a:t>41</a:t>
            </a:fld>
            <a:endParaRPr lang="en-US" altLang="zh-CN"/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991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42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664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43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59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14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15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15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076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为何是逐段连续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17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077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18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6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19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225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22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778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变换改成级数展开， 右上角也要换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27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5065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25988"/>
            <a:ext cx="5335588" cy="38671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306B5-AF59-41F6-B97B-EC699ACE40CD}" type="slidenum">
              <a:rPr lang="en-US" altLang="zh-CN" smtClean="0"/>
              <a:pPr>
                <a:defRPr/>
              </a:pPr>
              <a:t>34</a:t>
            </a:fld>
            <a:endParaRPr lang="en-US" altLang="zh-CN" sz="1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93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84092-9B62-43B9-8F24-9AEA661ED085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87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F29E8-6D3B-43E3-AF89-8500B0CFB73A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34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188913"/>
            <a:ext cx="1943100" cy="59832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88913"/>
            <a:ext cx="5676900" cy="59832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495D0-875E-49D6-B2FB-6E555041178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063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E188E-A76E-41D6-8D07-911EB1B0510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71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06FA7-D178-4F60-9B34-099434B5E629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14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9D337-8D7F-4BB3-9515-CA64ABAD3FC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104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7C9CC-C29B-44C4-B2FF-FE7092ABD65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26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F01A0-2F54-48B0-A541-D10D6311F6D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07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4B8D3-7CC4-4BC2-B144-58AC4FA60F9E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49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37CDD-623E-4074-9E46-91C61C009A8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72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F3519-42A7-4A04-B434-B1CE13ED14C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188913"/>
            <a:ext cx="77724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imes New Roman" panose="02020603050405020304" pitchFamily="18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imes New Roman" panose="02020603050405020304" pitchFamily="18" charset="0"/>
              </a:rPr>
              <a:t>单击此处编辑母版文本样式</a:t>
            </a:r>
            <a:endParaRPr lang="en-US" altLang="zh-CN">
              <a:sym typeface="Times New Roman" panose="02020603050405020304" pitchFamily="18" charset="0"/>
            </a:endParaRPr>
          </a:p>
          <a:p>
            <a:pPr lvl="1"/>
            <a:r>
              <a:rPr lang="zh-CN" altLang="en-US">
                <a:sym typeface="Times New Roman" panose="02020603050405020304" pitchFamily="18" charset="0"/>
              </a:rPr>
              <a:t>第二级</a:t>
            </a:r>
            <a:endParaRPr lang="en-US" altLang="zh-CN">
              <a:sym typeface="Times New Roman" panose="02020603050405020304" pitchFamily="18" charset="0"/>
            </a:endParaRPr>
          </a:p>
          <a:p>
            <a:pPr lvl="2"/>
            <a:r>
              <a:rPr lang="zh-CN" altLang="en-US">
                <a:sym typeface="Times New Roman" panose="02020603050405020304" pitchFamily="18" charset="0"/>
              </a:rPr>
              <a:t>第三级</a:t>
            </a:r>
            <a:endParaRPr lang="en-US" altLang="zh-CN">
              <a:sym typeface="Times New Roman" panose="02020603050405020304" pitchFamily="18" charset="0"/>
            </a:endParaRPr>
          </a:p>
          <a:p>
            <a:pPr lvl="3"/>
            <a:r>
              <a:rPr lang="zh-CN" altLang="en-US">
                <a:sym typeface="Times New Roman" panose="02020603050405020304" pitchFamily="18" charset="0"/>
              </a:rPr>
              <a:t>第四级</a:t>
            </a:r>
            <a:endParaRPr lang="en-US" altLang="zh-CN">
              <a:sym typeface="Times New Roman" panose="02020603050405020304" pitchFamily="18" charset="0"/>
            </a:endParaRPr>
          </a:p>
          <a:p>
            <a:pPr lvl="4"/>
            <a:r>
              <a:rPr lang="zh-CN" altLang="en-US">
                <a:sym typeface="Times New Roman" panose="02020603050405020304" pitchFamily="18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rgbClr val="FF0000"/>
                </a:solidFill>
                <a:latin typeface="Impact" panose="020B0806030902050204" pitchFamily="34" charset="0"/>
                <a:sym typeface="Impact" panose="020B0806030902050204" pitchFamily="34" charset="0"/>
              </a:defRPr>
            </a:lvl1pPr>
          </a:lstStyle>
          <a:p>
            <a:pPr>
              <a:defRPr/>
            </a:pPr>
            <a:fld id="{4EFE6BC9-E054-4E7F-AE33-2D70A92718C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rgbClr val="FFFF00"/>
              </a:solidFill>
              <a:latin typeface="Times New Roman" panose="02020603050405020304" pitchFamily="18" charset="0"/>
              <a:ea typeface="方正姚体" panose="02010601030101010101" pitchFamily="2" charset="-122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61925" y="838200"/>
            <a:ext cx="8839200" cy="1588"/>
          </a:xfrm>
          <a:prstGeom prst="line">
            <a:avLst/>
          </a:prstGeom>
          <a:noFill/>
          <a:ln w="38100" cap="sq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kern="1200">
          <a:solidFill>
            <a:schemeClr val="tx2"/>
          </a:solidFill>
          <a:latin typeface="+mj-lt"/>
          <a:ea typeface="+mj-ea"/>
          <a:cs typeface="黑体" charset="0"/>
          <a:sym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cs typeface="黑体" charset="0"/>
          <a:sym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49" charset="-122"/>
          <a:sym typeface="Times New Roman" panose="02020603050405020304" pitchFamily="18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  <a:sym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9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tm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38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37.png"/><Relationship Id="rId2" Type="http://schemas.openxmlformats.org/officeDocument/2006/relationships/tags" Target="../tags/tag12.xml"/><Relationship Id="rId16" Type="http://schemas.openxmlformats.org/officeDocument/2006/relationships/image" Target="../media/image3.tmp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33.png"/><Relationship Id="rId5" Type="http://schemas.openxmlformats.org/officeDocument/2006/relationships/tags" Target="../tags/tag15.xml"/><Relationship Id="rId15" Type="http://schemas.openxmlformats.org/officeDocument/2006/relationships/image" Target="../media/image40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19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3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42.png"/><Relationship Id="rId5" Type="http://schemas.openxmlformats.org/officeDocument/2006/relationships/tags" Target="../tags/tag24.xml"/><Relationship Id="rId15" Type="http://schemas.openxmlformats.org/officeDocument/2006/relationships/image" Target="../media/image3.tmp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51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50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9.png"/><Relationship Id="rId5" Type="http://schemas.openxmlformats.org/officeDocument/2006/relationships/tags" Target="../tags/tag3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3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tags" Target="../tags/tag3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688" y="115888"/>
            <a:ext cx="7772400" cy="654050"/>
          </a:xfrm>
        </p:spPr>
        <p:txBody>
          <a:bodyPr/>
          <a:lstStyle/>
          <a:p>
            <a:pPr algn="l" eaLnBrk="1" hangingPunct="1"/>
            <a:r>
              <a:rPr kumimoji="0" lang="zh-CN" altLang="en-US" sz="280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清华大学计算机科学与技术系</a:t>
            </a:r>
            <a:endParaRPr kumimoji="0" lang="zh-CN" altLang="en-US"/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1535113" y="1543050"/>
            <a:ext cx="627697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8000">
                <a:solidFill>
                  <a:srgbClr val="008000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华文隶书" panose="02010800040101010101" pitchFamily="2" charset="-122"/>
              </a:rPr>
              <a:t>信号处理原理</a:t>
            </a:r>
            <a:endParaRPr kumimoji="0" lang="zh-CN" altLang="en-US" sz="24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5124" name="Text Box 4"/>
          <p:cNvSpPr>
            <a:spLocks noChangeArrowheads="1"/>
          </p:cNvSpPr>
          <p:nvPr/>
        </p:nvSpPr>
        <p:spPr bwMode="auto">
          <a:xfrm>
            <a:off x="1219296" y="3359150"/>
            <a:ext cx="6775255" cy="147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zh-CN" altLang="en-US" sz="3600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贾珈</a:t>
            </a:r>
            <a:endParaRPr kumimoji="0" lang="en-US" altLang="zh-CN" sz="3600" b="1" dirty="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36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2021.9.30</a:t>
            </a:r>
            <a:endParaRPr kumimoji="0" lang="en-US" altLang="zh-CN" sz="3600" b="1" dirty="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3104928"/>
      </p:ext>
    </p:extLst>
  </p:cSld>
  <p:clrMapOvr>
    <a:masterClrMapping/>
  </p:clrMapOvr>
  <p:transition advTm="664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E26F530-9248-4D7B-A2B1-26A440214D37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608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信号分解方法</a:t>
            </a:r>
            <a:endParaRPr kumimoji="0" lang="zh-CN" alt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06" y="1578768"/>
            <a:ext cx="6922294" cy="4843463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 bwMode="auto">
          <a:xfrm>
            <a:off x="2476560" y="5803832"/>
            <a:ext cx="3492400" cy="838176"/>
          </a:xfrm>
          <a:prstGeom prst="roundRect">
            <a:avLst/>
          </a:prstGeom>
          <a:solidFill>
            <a:srgbClr val="00B0F0">
              <a:alpha val="3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标注 6"/>
          <p:cNvSpPr/>
          <p:nvPr/>
        </p:nvSpPr>
        <p:spPr bwMode="auto">
          <a:xfrm>
            <a:off x="6248352" y="4337024"/>
            <a:ext cx="2095440" cy="419088"/>
          </a:xfrm>
          <a:prstGeom prst="wedgeRectCallout">
            <a:avLst>
              <a:gd name="adj1" fmla="val -79926"/>
              <a:gd name="adj2" fmla="val 180160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分解结果是近似的</a:t>
            </a:r>
          </a:p>
        </p:txBody>
      </p:sp>
    </p:spTree>
    <p:extLst>
      <p:ext uri="{BB962C8B-B14F-4D97-AF65-F5344CB8AC3E}">
        <p14:creationId xmlns:p14="http://schemas.microsoft.com/office/powerpoint/2010/main" val="1312895992"/>
      </p:ext>
    </p:extLst>
  </p:cSld>
  <p:clrMapOvr>
    <a:masterClrMapping/>
  </p:clrMapOvr>
  <p:transition advTm="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D971317-AC52-447A-BF61-C5F4A7DDB7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1117568"/>
            <a:ext cx="6221310" cy="34290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信号的分解方法</a:t>
            </a:r>
            <a:endParaRPr kumimoji="0" lang="en-US" altLang="zh-CN" sz="4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1"/>
                </a:solidFill>
              </a:rPr>
              <a:t>函数的正交分解</a:t>
            </a: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信号的正交变换</a:t>
            </a:r>
            <a:endParaRPr kumimoji="0" lang="en-US" altLang="zh-CN" sz="4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604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 信号的分解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2331357"/>
      </p:ext>
    </p:extLst>
  </p:cSld>
  <p:clrMapOvr>
    <a:masterClrMapping/>
  </p:clrMapOvr>
  <p:transition advTm="11078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3E7EE7FD-96A8-467A-90DD-721E7939C62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9155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函数分解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1015996"/>
            <a:ext cx="7056437" cy="125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lvl="1">
              <a:spcBef>
                <a:spcPts val="1200"/>
              </a:spcBef>
              <a:buClrTx/>
              <a:defRPr/>
            </a:pP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（储备）函数的一些基本概念</a:t>
            </a: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：（</a:t>
            </a:r>
            <a:r>
              <a:rPr kumimoji="0"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1</a:t>
            </a: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）</a:t>
            </a: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平方可积</a:t>
            </a:r>
            <a:endParaRPr kumimoji="0"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44" y="2451128"/>
            <a:ext cx="6510215" cy="30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3942"/>
      </p:ext>
    </p:extLst>
  </p:cSld>
  <p:clrMapOvr>
    <a:masterClrMapping/>
  </p:clrMapOvr>
  <p:transition advTm="578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3E7EE7FD-96A8-467A-90DD-721E7939C62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9155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340328" y="152400"/>
            <a:ext cx="3624285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复习：函数分解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81120" y="1016172"/>
            <a:ext cx="8186617" cy="125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lvl="1">
              <a:spcBef>
                <a:spcPts val="1200"/>
              </a:spcBef>
              <a:buClrTx/>
              <a:defRPr/>
            </a:pP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（储备）函数的一些基本概念</a:t>
            </a: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：（</a:t>
            </a:r>
            <a:r>
              <a:rPr kumimoji="0"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2</a:t>
            </a: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）正交、内积与共轭</a:t>
            </a:r>
            <a:endParaRPr kumimoji="0"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9B873B0-E637-7A45-BA96-172D6A7C6A1D}"/>
                  </a:ext>
                </a:extLst>
              </p:cNvPr>
              <p:cNvSpPr txBox="1"/>
              <p:nvPr/>
            </p:nvSpPr>
            <p:spPr>
              <a:xfrm>
                <a:off x="590664" y="2344380"/>
                <a:ext cx="816440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chemeClr val="bg1"/>
                    </a:solidFill>
                  </a:rPr>
                  <a:t>如果在区间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上，函数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互不含有对方的分量，则称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上正交</a:t>
                </a:r>
                <a:endParaRPr kumimoji="1" lang="en-US" altLang="zh-CN" b="1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zh-CN" b="1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chemeClr val="bg1"/>
                    </a:solidFill>
                  </a:rPr>
                  <a:t>函数正交的</a:t>
                </a:r>
                <a:r>
                  <a:rPr kumimoji="1" lang="zh-CN" altLang="en-US" b="1" dirty="0">
                    <a:solidFill>
                      <a:srgbClr val="C00000"/>
                    </a:solidFill>
                  </a:rPr>
                  <a:t>充要条件</a:t>
                </a:r>
                <a:r>
                  <a:rPr kumimoji="1" lang="zh-CN" altLang="en-US" b="1" dirty="0">
                    <a:solidFill>
                      <a:schemeClr val="bg1"/>
                    </a:solidFill>
                  </a:rPr>
                  <a:t>是它们的内积为</a:t>
                </a:r>
                <a:r>
                  <a:rPr kumimoji="1" lang="en-US" altLang="zh-CN" b="1" dirty="0">
                    <a:solidFill>
                      <a:schemeClr val="bg1"/>
                    </a:solidFill>
                  </a:rPr>
                  <a:t>0</a:t>
                </a:r>
                <a:r>
                  <a:rPr kumimoji="1" lang="zh-CN" altLang="en-US" b="1" dirty="0">
                    <a:solidFill>
                      <a:schemeClr val="bg1"/>
                    </a:solidFill>
                  </a:rPr>
                  <a:t>，即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zh-CN" alt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en-US" altLang="zh-CN" b="1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zh-CN" b="1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chemeClr val="bg1"/>
                    </a:solidFill>
                  </a:rPr>
                  <a:t>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上的内积</a:t>
                </a:r>
                <a:r>
                  <a:rPr kumimoji="1" lang="en-US" altLang="zh-CN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9B873B0-E637-7A45-BA96-172D6A7C6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64" y="2344380"/>
                <a:ext cx="8164405" cy="2677656"/>
              </a:xfrm>
              <a:prstGeom prst="rect">
                <a:avLst/>
              </a:prstGeom>
              <a:blipFill>
                <a:blip r:embed="rId2"/>
                <a:stretch>
                  <a:fillRect l="-1046" t="-2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F24B02F-91E4-7146-9637-0869D612B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022" y="5092908"/>
            <a:ext cx="4469448" cy="7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17307"/>
      </p:ext>
    </p:extLst>
  </p:cSld>
  <p:clrMapOvr>
    <a:masterClrMapping/>
  </p:clrMapOvr>
  <p:transition advTm="578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3E7EE7FD-96A8-467A-90DD-721E7939C62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8" name="Rectangle 12"/>
          <p:cNvSpPr txBox="1">
            <a:spLocks noChangeArrowheads="1"/>
          </p:cNvSpPr>
          <p:nvPr/>
        </p:nvSpPr>
        <p:spPr bwMode="auto">
          <a:xfrm>
            <a:off x="5340328" y="152400"/>
            <a:ext cx="362428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复习：函数分解</a:t>
            </a:r>
            <a:endParaRPr kumimoji="0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520816" y="2395265"/>
            <a:ext cx="8311912" cy="3693319"/>
            <a:chOff x="450968" y="1524000"/>
            <a:chExt cx="8150107" cy="3693319"/>
          </a:xfrm>
        </p:grpSpPr>
        <p:sp>
          <p:nvSpPr>
            <p:cNvPr id="49157" name="Rectangle 1"/>
            <p:cNvSpPr>
              <a:spLocks noChangeArrowheads="1"/>
            </p:cNvSpPr>
            <p:nvPr/>
          </p:nvSpPr>
          <p:spPr bwMode="auto">
            <a:xfrm>
              <a:off x="450968" y="1524000"/>
              <a:ext cx="8150107" cy="3693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Wingdings" panose="05000000000000000000" pitchFamily="2" charset="2"/>
                <a:buChar char="Ø"/>
              </a:pPr>
              <a:r>
                <a:rPr kumimoji="0"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在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t</a:t>
              </a:r>
              <a:r>
                <a:rPr kumimoji="0" lang="en-US" altLang="zh-CN" sz="2000" b="1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, 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t</a:t>
              </a:r>
              <a:r>
                <a:rPr kumimoji="0" lang="en-US" altLang="zh-CN" sz="2000" b="1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]</a:t>
              </a:r>
              <a:r>
                <a:rPr kumimoji="0"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区间上定义的非零函数序列</a:t>
              </a:r>
              <a:r>
                <a:rPr kumimoji="0" lang="el-GR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φ</a:t>
              </a:r>
              <a:r>
                <a:rPr kumimoji="0" lang="en-US" altLang="zh-CN" sz="2000" b="1" i="1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1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(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), </a:t>
              </a:r>
              <a:r>
                <a:rPr kumimoji="0" lang="el-GR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φ</a:t>
              </a:r>
              <a:r>
                <a:rPr kumimoji="0" lang="en-US" altLang="zh-CN" sz="2000" b="1" i="1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2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(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), …, </a:t>
              </a:r>
              <a:r>
                <a:rPr kumimoji="0" lang="el-GR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φ</a:t>
              </a:r>
              <a:r>
                <a:rPr kumimoji="0" lang="en-US" altLang="zh-CN" sz="2000" b="1" i="1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n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(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)</a:t>
              </a:r>
              <a:r>
                <a:rPr kumimoji="0"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，其中任意两个函数</a:t>
              </a:r>
              <a:r>
                <a:rPr kumimoji="0" lang="el-GR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φ</a:t>
              </a:r>
              <a:r>
                <a:rPr kumimoji="0" lang="en-US" altLang="zh-CN" sz="2000" b="1" i="1" baseline="-25000" dirty="0" err="1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Arial" panose="020B0604020202020204" pitchFamily="34" charset="0"/>
                </a:rPr>
                <a:t>i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(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)</a:t>
              </a:r>
              <a:r>
                <a:rPr kumimoji="0"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与</a:t>
              </a:r>
              <a:r>
                <a:rPr kumimoji="0" lang="el-GR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φ</a:t>
              </a:r>
              <a:r>
                <a:rPr kumimoji="0" lang="en-US" altLang="zh-CN" sz="2000" b="1" i="1" baseline="-250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Arial" panose="020B0604020202020204" pitchFamily="34" charset="0"/>
                </a:rPr>
                <a:t>j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(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)</a:t>
              </a:r>
              <a:r>
                <a:rPr kumimoji="0"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均满足条件：</a:t>
              </a:r>
              <a:endPara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ClrTx/>
                <a:buFont typeface="Wingdings" panose="05000000000000000000" pitchFamily="2" charset="2"/>
                <a:buChar char="Ø"/>
              </a:pPr>
              <a:endPara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ClrTx/>
                <a:buFont typeface="Wingdings" panose="05000000000000000000" pitchFamily="2" charset="2"/>
                <a:buChar char="Ø"/>
              </a:pPr>
              <a:endPara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   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   </a:t>
              </a:r>
              <a:r>
                <a:rPr kumimoji="0"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式中</a:t>
              </a:r>
              <a:r>
                <a:rPr kumimoji="0" lang="en-US" altLang="zh-CN" sz="2000" b="1" i="1" dirty="0" err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k</a:t>
              </a:r>
              <a:r>
                <a:rPr kumimoji="0" lang="en-US" altLang="zh-CN" sz="2000" b="1" i="1" baseline="-25000" dirty="0" err="1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</a:rPr>
                <a:t>i</a:t>
              </a:r>
              <a:r>
                <a:rPr kumimoji="0"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为实常数，则称函数序列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{</a:t>
              </a:r>
              <a:r>
                <a:rPr kumimoji="0" lang="el-GR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φ</a:t>
              </a:r>
              <a:r>
                <a:rPr kumimoji="0" lang="en-US" altLang="zh-CN" sz="2000" b="1" i="1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1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(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), </a:t>
              </a:r>
              <a:r>
                <a:rPr kumimoji="0" lang="el-GR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φ</a:t>
              </a:r>
              <a:r>
                <a:rPr kumimoji="0" lang="en-US" altLang="zh-CN" sz="2000" b="1" i="1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2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(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), …, </a:t>
              </a:r>
              <a:r>
                <a:rPr kumimoji="0" lang="el-GR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φ</a:t>
              </a:r>
              <a:r>
                <a:rPr kumimoji="0" lang="en-US" altLang="zh-CN" sz="2000" b="1" i="1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n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(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)}</a:t>
              </a:r>
              <a:r>
                <a:rPr kumimoji="0"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为在区间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t</a:t>
              </a:r>
              <a:r>
                <a:rPr kumimoji="0" lang="en-US" altLang="zh-CN" sz="2000" b="1" i="1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, </a:t>
              </a:r>
              <a:r>
                <a:rPr kumimoji="0" lang="en-US" altLang="zh-CN" sz="2000" b="1" i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t</a:t>
              </a:r>
              <a:r>
                <a:rPr kumimoji="0" lang="en-US" altLang="zh-CN" sz="2000" b="1" i="1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]</a:t>
              </a:r>
              <a:r>
                <a:rPr kumimoji="0"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上的</a:t>
              </a:r>
              <a:r>
                <a:rPr kumimoji="0" lang="zh-CN" altLang="en-US" sz="2000" b="1" dirty="0">
                  <a:solidFill>
                    <a:srgbClr val="0070C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正交函数集</a:t>
              </a:r>
              <a:r>
                <a:rPr kumimoji="0"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。</a:t>
              </a:r>
              <a:endPara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buClrTx/>
                <a:buNone/>
              </a:pPr>
              <a:r>
                <a:rPr kumimoji="0"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注：*表示共轭。两个实部相等，虚部互为相反数的复数互为共轭复数。</a:t>
              </a:r>
              <a:endParaRPr kumimoji="0"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804" y="2378265"/>
              <a:ext cx="5968960" cy="99239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EE4DB79-C342-294D-9652-FEE9A808D082}"/>
                </a:ext>
              </a:extLst>
            </p:cNvPr>
            <p:cNvSpPr/>
            <p:nvPr/>
          </p:nvSpPr>
          <p:spPr bwMode="auto">
            <a:xfrm>
              <a:off x="6409450" y="2359454"/>
              <a:ext cx="768328" cy="86398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54AB6AF-A0E8-284A-AC42-A22F20025D02}"/>
                    </a:ext>
                  </a:extLst>
                </p:cNvPr>
                <p:cNvSpPr txBox="1"/>
                <p:nvPr/>
              </p:nvSpPr>
              <p:spPr>
                <a:xfrm>
                  <a:off x="6118431" y="2407051"/>
                  <a:ext cx="13785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54AB6AF-A0E8-284A-AC42-A22F20025D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431" y="2407051"/>
                  <a:ext cx="137858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652" b="-3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B96FA1A-3354-0A4A-8BCB-B553EB19E556}"/>
                    </a:ext>
                  </a:extLst>
                </p:cNvPr>
                <p:cNvSpPr txBox="1"/>
                <p:nvPr/>
              </p:nvSpPr>
              <p:spPr>
                <a:xfrm>
                  <a:off x="6280521" y="2888855"/>
                  <a:ext cx="115736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CN" i="1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a:t>,      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endParaRPr kumimoji="1" lang="zh-CN" alt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B96FA1A-3354-0A4A-8BCB-B553EB19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0521" y="2888855"/>
                  <a:ext cx="115736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6062" t="-26667" r="-8808"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69"/>
          <p:cNvSpPr>
            <a:spLocks noChangeArrowheads="1"/>
          </p:cNvSpPr>
          <p:nvPr/>
        </p:nvSpPr>
        <p:spPr bwMode="auto">
          <a:xfrm>
            <a:off x="197074" y="1044986"/>
            <a:ext cx="8186617" cy="125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lvl="1">
              <a:spcBef>
                <a:spcPts val="1200"/>
              </a:spcBef>
              <a:buClrTx/>
              <a:defRPr/>
            </a:pP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（储备）函数的一些基本概念</a:t>
            </a: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：（</a:t>
            </a:r>
            <a:r>
              <a:rPr kumimoji="0"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3</a:t>
            </a: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）正交函数集</a:t>
            </a:r>
            <a:endParaRPr kumimoji="0"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010788"/>
      </p:ext>
    </p:extLst>
  </p:cSld>
  <p:clrMapOvr>
    <a:masterClrMapping/>
  </p:clrMapOvr>
  <p:transition advTm="578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3E7EE7FD-96A8-467A-90DD-721E7939C62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9157" name="Rectangle 1"/>
          <p:cNvSpPr>
            <a:spLocks noChangeArrowheads="1"/>
          </p:cNvSpPr>
          <p:nvPr/>
        </p:nvSpPr>
        <p:spPr bwMode="auto">
          <a:xfrm>
            <a:off x="450968" y="1524000"/>
            <a:ext cx="815010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如果在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kumimoji="0"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b="1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t</a:t>
            </a:r>
            <a:r>
              <a:rPr kumimoji="0" lang="en-US" altLang="zh-CN" sz="2000" b="1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区间，正交函数集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kumimoji="0" lang="el-GR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="1" i="1" baseline="-25000" dirty="0" err="1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i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)}</a:t>
            </a: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满足下式：</a:t>
            </a:r>
            <a:endParaRPr kumimoji="0"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则称此正交函数集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{</a:t>
            </a:r>
            <a:r>
              <a:rPr kumimoji="0" lang="el-GR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0" lang="en-US" altLang="zh-CN" sz="2000" b="1" i="1" baseline="-25000" dirty="0" err="1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kumimoji="0"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)}</a:t>
            </a: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为</a:t>
            </a:r>
            <a:r>
              <a:rPr kumimoji="0"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标准正交函数集</a:t>
            </a: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zh-CN" altLang="en-US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注：*表示共轭。两个实部相等，虚部互为相反数的复数互为共轭复数。</a:t>
            </a:r>
            <a:endParaRPr kumimoji="0"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71" y="3292692"/>
            <a:ext cx="7924704" cy="671860"/>
          </a:xfrm>
          <a:prstGeom prst="rect">
            <a:avLst/>
          </a:prstGeom>
        </p:spPr>
      </p:pic>
      <p:sp>
        <p:nvSpPr>
          <p:cNvPr id="8" name="Rectangle 12"/>
          <p:cNvSpPr txBox="1">
            <a:spLocks noChangeArrowheads="1"/>
          </p:cNvSpPr>
          <p:nvPr/>
        </p:nvSpPr>
        <p:spPr bwMode="auto">
          <a:xfrm>
            <a:off x="5340328" y="152400"/>
            <a:ext cx="362428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复习：函数分解</a:t>
            </a:r>
            <a:endParaRPr kumimoji="0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E4DB79-C342-294D-9652-FEE9A808D082}"/>
              </a:ext>
            </a:extLst>
          </p:cNvPr>
          <p:cNvSpPr/>
          <p:nvPr/>
        </p:nvSpPr>
        <p:spPr bwMode="auto">
          <a:xfrm>
            <a:off x="6737288" y="2285623"/>
            <a:ext cx="768328" cy="86398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Rectangle 69"/>
          <p:cNvSpPr>
            <a:spLocks noChangeArrowheads="1"/>
          </p:cNvSpPr>
          <p:nvPr/>
        </p:nvSpPr>
        <p:spPr bwMode="auto">
          <a:xfrm>
            <a:off x="197074" y="1044986"/>
            <a:ext cx="8186617" cy="125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lvl="1">
              <a:spcBef>
                <a:spcPts val="1200"/>
              </a:spcBef>
              <a:buClrTx/>
              <a:defRPr/>
            </a:pP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（储备）函数的一些基本概念</a:t>
            </a: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：（</a:t>
            </a:r>
            <a:r>
              <a:rPr kumimoji="0"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4</a:t>
            </a: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）标准正交函数集</a:t>
            </a:r>
            <a:endParaRPr kumimoji="0"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313869"/>
      </p:ext>
    </p:extLst>
  </p:cSld>
  <p:clrMapOvr>
    <a:masterClrMapping/>
  </p:clrMapOvr>
  <p:transition advTm="578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3E7EE7FD-96A8-467A-90DD-721E7939C62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9157" name="Rectangle 1"/>
          <p:cNvSpPr>
            <a:spLocks noChangeArrowheads="1"/>
          </p:cNvSpPr>
          <p:nvPr/>
        </p:nvSpPr>
        <p:spPr bwMode="auto">
          <a:xfrm>
            <a:off x="1009650" y="2425303"/>
            <a:ext cx="759142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如果在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kumimoji="0"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kumimoji="0"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区间，除正交函数集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kumimoji="0" lang="el-GR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="1" i="1" baseline="-25000" dirty="0" err="1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i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)}</a:t>
            </a: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之外，不存在有非零的函数</a:t>
            </a:r>
            <a:r>
              <a:rPr kumimoji="0"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满足下式：</a:t>
            </a:r>
            <a:endParaRPr kumimoji="0"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则称此正交函数集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kumimoji="0" lang="el-GR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000" b="1" i="1" baseline="-25000" dirty="0" err="1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i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0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)}</a:t>
            </a: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为</a:t>
            </a:r>
            <a:r>
              <a:rPr kumimoji="0"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完备的正交函数集</a:t>
            </a:r>
            <a:r>
              <a:rPr kumimoji="0"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kumimoji="0"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5340328" y="152400"/>
            <a:ext cx="362428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复习：函数分解</a:t>
            </a:r>
            <a:endParaRPr kumimoji="0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DF2BA30-CDD6-B94E-AF1E-6B803C93951D}"/>
                  </a:ext>
                </a:extLst>
              </p:cNvPr>
              <p:cNvSpPr txBox="1"/>
              <p:nvPr/>
            </p:nvSpPr>
            <p:spPr>
              <a:xfrm>
                <a:off x="3105192" y="3568696"/>
                <a:ext cx="2686376" cy="86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altLang="zh-CN" i="1" dirty="0">
                                  <a:solidFill>
                                    <a:srgbClr val="000000"/>
                                  </a:solidFill>
                                  <a:latin typeface="Arial" panose="020B0604020202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DF2BA30-CDD6-B94E-AF1E-6B803C939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92" y="3568696"/>
                <a:ext cx="2686376" cy="869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9"/>
          <p:cNvSpPr>
            <a:spLocks noChangeArrowheads="1"/>
          </p:cNvSpPr>
          <p:nvPr/>
        </p:nvSpPr>
        <p:spPr bwMode="auto">
          <a:xfrm>
            <a:off x="197074" y="1044986"/>
            <a:ext cx="8186617" cy="125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正交函数集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lvl="1">
              <a:spcBef>
                <a:spcPts val="1200"/>
              </a:spcBef>
              <a:buClrTx/>
              <a:defRPr/>
            </a:pP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（储备）函数的一些基本概念</a:t>
            </a: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：（</a:t>
            </a:r>
            <a:r>
              <a:rPr kumimoji="0"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5</a:t>
            </a:r>
            <a:r>
              <a:rPr kumimoji="0"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sym typeface="Wingdings" panose="05000000000000000000" pitchFamily="2" charset="2"/>
              </a:rPr>
              <a:t>）完备正交函数集</a:t>
            </a:r>
            <a:endParaRPr kumimoji="0"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8630045"/>
      </p:ext>
    </p:extLst>
  </p:cSld>
  <p:clrMapOvr>
    <a:masterClrMapping/>
  </p:clrMapOvr>
  <p:transition advTm="578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3A4B4302-1843-4903-A4BD-1ADF13A0103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5299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函数分解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函数的正交分解</a:t>
            </a:r>
            <a:endParaRPr kumimoji="0" lang="zh-CN" altLang="en-US" b="1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01" name="Rectangle 1"/>
              <p:cNvSpPr>
                <a:spLocks noChangeArrowheads="1"/>
              </p:cNvSpPr>
              <p:nvPr/>
            </p:nvSpPr>
            <p:spPr bwMode="auto">
              <a:xfrm>
                <a:off x="1009650" y="1524000"/>
                <a:ext cx="7683500" cy="4524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当函数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kumimoji="0" lang="en-US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t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 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在 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[</a:t>
                </a:r>
                <a:r>
                  <a:rPr kumimoji="0" lang="en-US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t</a:t>
                </a:r>
                <a:r>
                  <a:rPr kumimoji="0" lang="en-US" altLang="zh-CN" sz="24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, </a:t>
                </a:r>
                <a:r>
                  <a:rPr kumimoji="0" lang="en-US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t</a:t>
                </a:r>
                <a:r>
                  <a:rPr kumimoji="0" lang="en-US" altLang="zh-CN" sz="2400" b="1" baseline="-25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] 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区间具有连续的</a:t>
                </a:r>
                <a:r>
                  <a:rPr kumimoji="0" lang="zh-CN" alt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一阶导数和逐段连续的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二阶导数时，</a:t>
                </a:r>
                <a:r>
                  <a:rPr lang="en-US" altLang="zh-CN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kumimoji="0" lang="en-US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t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 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可以用</a:t>
                </a:r>
                <a:r>
                  <a:rPr kumimoji="0" lang="zh-CN" alt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完备的正交函数集 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{</a:t>
                </a:r>
                <a:r>
                  <a:rPr kumimoji="0" lang="el-GR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φ</a:t>
                </a:r>
                <a:r>
                  <a:rPr kumimoji="0" lang="en-US" altLang="zh-CN" sz="2400" b="1" i="1" baseline="-25000" dirty="0" err="1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Arial" panose="020B0604020202020204" pitchFamily="34" charset="0"/>
                  </a:rPr>
                  <a:t>i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kumimoji="0" lang="en-US" altLang="zh-CN" sz="2400" b="1" i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t</a:t>
                </a:r>
                <a:r>
                  <a:rPr kumimoji="0" lang="en-US" altLang="zh-CN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)} 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来表示，即：</a:t>
                </a:r>
                <a:endParaRPr kumimoji="0"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kumimoji="0"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kumimoji="0"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kumimoji="0"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其中</a:t>
                </a:r>
                <a:r>
                  <a:rPr kumimoji="0" lang="en-US" altLang="zh-CN" sz="2400" b="1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</a:rPr>
                  <a:t>c</a:t>
                </a:r>
                <a:r>
                  <a:rPr kumimoji="0" lang="en-US" altLang="zh-CN" sz="2400" b="1" i="1" baseline="-250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</a:rPr>
                  <a:t>i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为常数。则称此表示为</a:t>
                </a:r>
                <a:r>
                  <a:rPr kumimoji="0"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函数的正交分解</a:t>
                </a:r>
                <a:r>
                  <a:rPr kumimoji="0" lang="zh-CN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。</a:t>
                </a:r>
                <a:endParaRPr kumimoji="0"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kumimoji="0"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5301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9650" y="1524000"/>
                <a:ext cx="7683500" cy="4524315"/>
              </a:xfrm>
              <a:prstGeom prst="rect">
                <a:avLst/>
              </a:prstGeom>
              <a:blipFill>
                <a:blip r:embed="rId3"/>
                <a:stretch>
                  <a:fillRect l="-1270" r="-5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302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496" y="3568696"/>
            <a:ext cx="3180841" cy="99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26625"/>
      </p:ext>
    </p:extLst>
  </p:cSld>
  <p:clrMapOvr>
    <a:masterClrMapping/>
  </p:clrMapOvr>
  <p:transition advTm="578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3A4B4302-1843-4903-A4BD-1ADF13A0103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5299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函数分解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函数的正交分解</a:t>
            </a:r>
            <a:endParaRPr kumimoji="0" lang="zh-CN" altLang="en-US" b="1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55301" name="Rectangle 1"/>
          <p:cNvSpPr>
            <a:spLocks noChangeArrowheads="1"/>
          </p:cNvSpPr>
          <p:nvPr/>
        </p:nvSpPr>
        <p:spPr bwMode="auto">
          <a:xfrm>
            <a:off x="1009650" y="1524000"/>
            <a:ext cx="76835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其中：</a:t>
            </a: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式中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k</a:t>
            </a:r>
            <a:r>
              <a:rPr kumimoji="0" lang="en-US" altLang="zh-CN" sz="2400" i="1" baseline="-25000" dirty="0" err="1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i</a:t>
            </a:r>
            <a:r>
              <a:rPr kumimoji="0" lang="en-US" altLang="zh-CN" sz="2400" b="1" dirty="0">
                <a:solidFill>
                  <a:srgbClr val="000000"/>
                </a:solidFill>
                <a:latin typeface="Lucida Calligraphy" panose="03010101010101010101" pitchFamily="66" charset="0"/>
                <a:ea typeface="宋体" panose="02010600030101010101" pitchFamily="2" charset="-122"/>
              </a:rPr>
              <a:t> 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为函数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kumimoji="0" lang="en-US" altLang="zh-CN" sz="2400" i="1" baseline="-25000" dirty="0" err="1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i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的内积：</a:t>
            </a: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5302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71576" y="2420296"/>
            <a:ext cx="8700194" cy="1017164"/>
            <a:chOff x="171576" y="2420296"/>
            <a:chExt cx="8700194" cy="101716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576" y="2420296"/>
              <a:ext cx="8273944" cy="1017164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2204" y="2730520"/>
              <a:ext cx="429566" cy="628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939904" y="4808630"/>
            <a:ext cx="7635733" cy="724559"/>
            <a:chOff x="939904" y="4808630"/>
            <a:chExt cx="7635733" cy="72455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904" y="4808630"/>
              <a:ext cx="4959208" cy="724559"/>
            </a:xfrm>
            <a:prstGeom prst="rect">
              <a:avLst/>
            </a:prstGeom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112" y="4892617"/>
              <a:ext cx="267652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7518468"/>
      </p:ext>
    </p:extLst>
  </p:cSld>
  <p:clrMapOvr>
    <a:masterClrMapping/>
  </p:clrMapOvr>
  <p:transition advTm="57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7D8A9A2-2965-43AB-8C9B-E8C4B46AACC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632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函数分解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函数的正交分解</a:t>
            </a:r>
            <a:endParaRPr kumimoji="0" lang="zh-CN" altLang="en-US" b="1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56325" name="Rectangle 1"/>
          <p:cNvSpPr>
            <a:spLocks noChangeArrowheads="1"/>
          </p:cNvSpPr>
          <p:nvPr/>
        </p:nvSpPr>
        <p:spPr bwMode="auto">
          <a:xfrm>
            <a:off x="1009650" y="1524000"/>
            <a:ext cx="7683500" cy="384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帕斯瓦尔定理</a:t>
            </a:r>
            <a:r>
              <a:rPr kumimoji="0" lang="en-US" altLang="zh-CN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dirty="0" err="1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Parseval‘s</a:t>
            </a:r>
            <a:r>
              <a:rPr kumimoji="0" lang="en-US" altLang="zh-CN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theorem) 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表明用一个正交函数集来准确地表示一个信号时，这</a:t>
            </a: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信号的能量等于相应的正交函数各分量的能量之和。</a:t>
            </a: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105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帕斯瓦尔定理的证明：</a:t>
            </a: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Tips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632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216" y="5069932"/>
            <a:ext cx="4722616" cy="80374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49448" y="6124284"/>
            <a:ext cx="6748731" cy="587572"/>
            <a:chOff x="939904" y="4808630"/>
            <a:chExt cx="7635733" cy="72455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904" y="4808630"/>
              <a:ext cx="4959208" cy="724559"/>
            </a:xfrm>
            <a:prstGeom prst="rect">
              <a:avLst/>
            </a:prstGeom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112" y="4892617"/>
              <a:ext cx="267652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9A421CA-CAD3-0A4B-BCD0-72AA83D09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1817" y="2209800"/>
            <a:ext cx="3136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5437"/>
      </p:ext>
    </p:extLst>
  </p:cSld>
  <p:clrMapOvr>
    <a:masterClrMapping/>
  </p:clrMapOvr>
  <p:transition advTm="578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985B15F-B8FD-471E-9906-59F4E423B16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3251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相互运算</a:t>
            </a:r>
            <a:endParaRPr kumimoji="0" lang="zh-CN" altLang="en-US" dirty="0"/>
          </a:p>
        </p:txBody>
      </p:sp>
      <p:pic>
        <p:nvPicPr>
          <p:cNvPr id="5325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08218" y="939712"/>
            <a:ext cx="9003902" cy="5562600"/>
            <a:chOff x="108218" y="939712"/>
            <a:chExt cx="9003902" cy="55626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18" y="2101888"/>
              <a:ext cx="9003902" cy="2724072"/>
            </a:xfrm>
            <a:prstGeom prst="rect">
              <a:avLst/>
            </a:prstGeom>
          </p:spPr>
        </p:pic>
        <p:sp>
          <p:nvSpPr>
            <p:cNvPr id="25" name="Rectangle 69"/>
            <p:cNvSpPr>
              <a:spLocks noChangeArrowheads="1"/>
            </p:cNvSpPr>
            <p:nvPr/>
          </p:nvSpPr>
          <p:spPr bwMode="auto">
            <a:xfrm>
              <a:off x="241424" y="939712"/>
              <a:ext cx="8800848" cy="556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71500" indent="-5715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Times New Roman" panose="02020603050405020304" pitchFamily="18" charset="0"/>
                </a:defRPr>
              </a:lvl9pPr>
            </a:lstStyle>
            <a:p>
              <a:pPr marL="0" indent="0">
                <a:lnSpc>
                  <a:spcPct val="90000"/>
                </a:lnSpc>
                <a:spcBef>
                  <a:spcPct val="0"/>
                </a:spcBef>
                <a:buClrTx/>
                <a:buNone/>
                <a:defRPr/>
              </a:pPr>
              <a:r>
                <a:rPr kumimoji="0" lang="en-US" altLang="zh-CN" b="1" dirty="0">
                  <a:solidFill>
                    <a:srgbClr val="A5002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【</a:t>
              </a:r>
              <a:r>
                <a:rPr kumimoji="0" lang="zh-CN" altLang="en-US" b="1" dirty="0">
                  <a:solidFill>
                    <a:srgbClr val="A5002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课堂练习</a:t>
              </a:r>
              <a:r>
                <a:rPr kumimoji="0" lang="en-US" altLang="zh-CN" b="1" dirty="0">
                  <a:solidFill>
                    <a:srgbClr val="A5002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1】</a:t>
              </a:r>
              <a:r>
                <a:rPr kumimoji="0" lang="zh-CN" altLang="en-US" b="1" dirty="0">
                  <a:solidFill>
                    <a:srgbClr val="A5002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细黑" panose="02010600040101010101" pitchFamily="2" charset="-122"/>
                </a:rPr>
                <a:t>：</a:t>
              </a:r>
              <a:endParaRPr kumimoji="0" lang="en-US" altLang="zh-CN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kumimoji="0" lang="en-US" altLang="zh-CN" sz="20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r>
                <a:rPr kumimoji="0" lang="en-US" altLang="zh-CN" sz="1800" dirty="0">
                  <a:solidFill>
                    <a:schemeClr val="bg1"/>
                  </a:solidFill>
                  <a:latin typeface="+mn-lt"/>
                  <a:ea typeface="华文楷体" panose="02010600040101010101" pitchFamily="2" charset="-122"/>
                  <a:cs typeface="Times New Roman" panose="02020603050405020304" pitchFamily="18" charset="0"/>
                </a:rPr>
                <a:t>     </a:t>
              </a:r>
            </a:p>
            <a:p>
              <a:pPr marL="0" indent="0">
                <a:buNone/>
              </a:pPr>
              <a:endParaRPr kumimoji="0" lang="en-US" altLang="zh-CN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r>
                <a:rPr kumimoji="0" lang="en-US" altLang="zh-CN" sz="18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256207"/>
      </p:ext>
    </p:extLst>
  </p:cSld>
  <p:clrMapOvr>
    <a:masterClrMapping/>
  </p:clrMapOvr>
  <p:transition advTm="578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D971317-AC52-447A-BF61-C5F4A7DDB7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1117568"/>
            <a:ext cx="6221310" cy="34290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信号的分解方法</a:t>
            </a:r>
            <a:endParaRPr kumimoji="0" lang="en-US" altLang="zh-CN" sz="4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函数的正交分解</a:t>
            </a: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1"/>
                </a:solidFill>
              </a:rPr>
              <a:t>信号的正交变换</a:t>
            </a:r>
            <a:endParaRPr kumimoji="0" lang="en-US" altLang="zh-CN" sz="4400" dirty="0">
              <a:solidFill>
                <a:schemeClr val="bg1"/>
              </a:solidFill>
            </a:endParaRPr>
          </a:p>
        </p:txBody>
      </p:sp>
      <p:sp>
        <p:nvSpPr>
          <p:cNvPr id="25604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 信号的分解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990156"/>
      </p:ext>
    </p:extLst>
  </p:cSld>
  <p:clrMapOvr>
    <a:masterClrMapping/>
  </p:clrMapOvr>
  <p:transition advTm="11078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7D8A9A2-2965-43AB-8C9B-E8C4B46AACC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21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632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信号的级数展开</a:t>
            </a:r>
            <a:endParaRPr kumimoji="0" lang="zh-CN" alt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56325" name="Rectangle 1"/>
          <p:cNvSpPr>
            <a:spLocks noChangeArrowheads="1"/>
          </p:cNvSpPr>
          <p:nvPr/>
        </p:nvSpPr>
        <p:spPr bwMode="auto">
          <a:xfrm>
            <a:off x="1009650" y="1524000"/>
            <a:ext cx="76835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信号 </a:t>
            </a:r>
            <a:r>
              <a:rPr kumimoji="0" lang="en-US" altLang="zh-CN" sz="2400" b="1" dirty="0">
                <a:solidFill>
                  <a:schemeClr val="bg1"/>
                </a:solidFill>
                <a:latin typeface="Lucida Calligraphy" panose="03010101010101010101" pitchFamily="66" charset="0"/>
                <a:ea typeface="宋体" panose="02010600030101010101" pitchFamily="2" charset="-122"/>
              </a:rPr>
              <a:t>x</a:t>
            </a:r>
            <a:r>
              <a:rPr kumimoji="0"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r>
              <a:rPr kumimoji="0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用一组函数展开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632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C7E3E1-8C66-7542-83D0-429692D0DCBA}"/>
                  </a:ext>
                </a:extLst>
              </p:cNvPr>
              <p:cNvSpPr txBox="1"/>
              <p:nvPr/>
            </p:nvSpPr>
            <p:spPr>
              <a:xfrm>
                <a:off x="1149449" y="2133600"/>
                <a:ext cx="6775256" cy="83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solidFill>
                      <a:schemeClr val="bg1"/>
                    </a:solidFill>
                  </a:rPr>
                  <a:t>考虑使用一组函数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b="1" i="1" dirty="0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CN" b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，将信号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展开成级数，即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C7E3E1-8C66-7542-83D0-429692D0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49" y="2133600"/>
                <a:ext cx="6775256" cy="839332"/>
              </a:xfrm>
              <a:prstGeom prst="rect">
                <a:avLst/>
              </a:prstGeom>
              <a:blipFill>
                <a:blip r:embed="rId3"/>
                <a:stretch>
                  <a:fillRect l="-1440" t="-7246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9FDF56-D3B0-A14B-801A-A9025732C1AD}"/>
                  </a:ext>
                </a:extLst>
              </p:cNvPr>
              <p:cNvSpPr txBox="1"/>
              <p:nvPr/>
            </p:nvSpPr>
            <p:spPr>
              <a:xfrm>
                <a:off x="2787774" y="2956772"/>
                <a:ext cx="2623795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altLang="zh-CN" i="1" dirty="0">
                                  <a:solidFill>
                                    <a:srgbClr val="000000"/>
                                  </a:solidFill>
                                  <a:latin typeface="Arial" panose="020B0604020202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9FDF56-D3B0-A14B-801A-A9025732C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774" y="2956772"/>
                <a:ext cx="2623795" cy="1007007"/>
              </a:xfrm>
              <a:prstGeom prst="rect">
                <a:avLst/>
              </a:prstGeom>
              <a:blipFill>
                <a:blip r:embed="rId4"/>
                <a:stretch>
                  <a:fillRect l="-2404" t="-121250" r="-3365" b="-18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DF86F04-A960-284E-896D-EA8FE77B6AE0}"/>
                  </a:ext>
                </a:extLst>
              </p:cNvPr>
              <p:cNvSpPr txBox="1"/>
              <p:nvPr/>
            </p:nvSpPr>
            <p:spPr>
              <a:xfrm>
                <a:off x="1149449" y="4164840"/>
                <a:ext cx="677525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solidFill>
                      <a:schemeClr val="bg1"/>
                    </a:solidFill>
                  </a:rPr>
                  <a:t>这一形式称为信号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的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级数展开</a:t>
                </a:r>
                <a:r>
                  <a:rPr kumimoji="1" lang="zh-CN" altLang="en-US" b="1" dirty="0">
                    <a:solidFill>
                      <a:schemeClr val="bg1"/>
                    </a:solidFill>
                  </a:rPr>
                  <a:t>。</a:t>
                </a:r>
                <a:endParaRPr kumimoji="1" lang="en-US" altLang="zh-CN" b="1" dirty="0">
                  <a:solidFill>
                    <a:schemeClr val="bg1"/>
                  </a:solidFill>
                </a:endParaRPr>
              </a:p>
              <a:p>
                <a:endParaRPr kumimoji="1" lang="en-US" altLang="zh-CN" b="1" dirty="0">
                  <a:solidFill>
                    <a:srgbClr val="FF0000"/>
                  </a:solidFill>
                </a:endParaRPr>
              </a:p>
              <a:p>
                <a:r>
                  <a:rPr kumimoji="1" lang="zh-CN" altLang="en-US" b="1" dirty="0">
                    <a:solidFill>
                      <a:schemeClr val="bg1"/>
                    </a:solidFill>
                  </a:rPr>
                  <a:t>通常，展开系数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使用信号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的某种积分形式来确定。这一积分公式</a:t>
                </a:r>
                <a:r>
                  <a:rPr kumimoji="1" lang="en-US" altLang="zh-CN" b="1" dirty="0">
                    <a:solidFill>
                      <a:schemeClr val="bg1"/>
                    </a:solidFill>
                  </a:rPr>
                  <a:t>(</a:t>
                </a:r>
                <a:r>
                  <a:rPr kumimoji="1" lang="zh-CN" altLang="en-US" b="1" dirty="0">
                    <a:solidFill>
                      <a:schemeClr val="bg1"/>
                    </a:solidFill>
                  </a:rPr>
                  <a:t>即求展开系数的公式</a:t>
                </a:r>
                <a:r>
                  <a:rPr kumimoji="1" lang="en-US" altLang="zh-CN" b="1" dirty="0">
                    <a:solidFill>
                      <a:schemeClr val="bg1"/>
                    </a:solidFill>
                  </a:rPr>
                  <a:t>)</a:t>
                </a:r>
                <a:r>
                  <a:rPr kumimoji="1" lang="zh-CN" altLang="en-US" b="1" dirty="0">
                    <a:solidFill>
                      <a:schemeClr val="bg1"/>
                    </a:solidFill>
                  </a:rPr>
                  <a:t>习惯称为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信号变换</a:t>
                </a:r>
                <a:r>
                  <a:rPr kumimoji="1" lang="zh-CN" altLang="en-US" b="1" dirty="0">
                    <a:solidFill>
                      <a:schemeClr val="bg1"/>
                    </a:solidFill>
                  </a:rPr>
                  <a:t>。</a:t>
                </a:r>
                <a:endParaRPr kumimoji="1" lang="en-US" altLang="zh-C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DF86F04-A960-284E-896D-EA8FE77B6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49" y="4164840"/>
                <a:ext cx="6775256" cy="1938992"/>
              </a:xfrm>
              <a:prstGeom prst="rect">
                <a:avLst/>
              </a:prstGeom>
              <a:blipFill>
                <a:blip r:embed="rId5"/>
                <a:stretch>
                  <a:fillRect l="-1440" t="-3459" b="-5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058173"/>
      </p:ext>
    </p:extLst>
  </p:cSld>
  <p:clrMapOvr>
    <a:masterClrMapping/>
  </p:clrMapOvr>
  <p:transition advTm="578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7D8A9A2-2965-43AB-8C9B-E8C4B46AACC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632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信号的正交变换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r>
              <a:rPr kumimoji="0" lang="zh-CN" alt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对比：函数的正交分解求解</a:t>
            </a:r>
            <a:endParaRPr kumimoji="0" lang="zh-CN" altLang="en-US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5632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60339" y="5105352"/>
            <a:ext cx="8697812" cy="977872"/>
            <a:chOff x="171576" y="2420296"/>
            <a:chExt cx="8700194" cy="101716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576" y="2420296"/>
              <a:ext cx="8273944" cy="1017164"/>
            </a:xfrm>
            <a:prstGeom prst="rect">
              <a:avLst/>
            </a:prstGeom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2204" y="2730520"/>
              <a:ext cx="429566" cy="628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EF294B1-4146-F544-B8FF-40DAB48F3E95}"/>
              </a:ext>
            </a:extLst>
          </p:cNvPr>
          <p:cNvSpPr txBox="1"/>
          <p:nvPr/>
        </p:nvSpPr>
        <p:spPr>
          <a:xfrm>
            <a:off x="576263" y="1963048"/>
            <a:ext cx="8116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若信号级数展开的基函数</a:t>
            </a:r>
            <a:r>
              <a:rPr kumimoji="1" lang="en-US" altLang="zh-Hans" sz="2200" b="1" i="1" dirty="0" err="1">
                <a:solidFill>
                  <a:schemeClr val="bg1"/>
                </a:solidFill>
                <a:latin typeface="+mn-lt"/>
                <a:ea typeface="Songti SC" panose="02010600040101010101" pitchFamily="2" charset="-122"/>
              </a:rPr>
              <a:t>φ</a:t>
            </a:r>
            <a:r>
              <a:rPr kumimoji="1" lang="en-US" altLang="zh-Hans" sz="2200" b="1" i="1" baseline="-25000" dirty="0" err="1">
                <a:solidFill>
                  <a:schemeClr val="bg1"/>
                </a:solidFill>
                <a:latin typeface="+mn-lt"/>
                <a:ea typeface="Songti SC" panose="02010600040101010101" pitchFamily="2" charset="-122"/>
              </a:rPr>
              <a:t>i</a:t>
            </a:r>
            <a:r>
              <a:rPr kumimoji="1" lang="en-US" altLang="zh-Hans" sz="2200" b="1" dirty="0">
                <a:solidFill>
                  <a:schemeClr val="bg1"/>
                </a:solidFill>
                <a:latin typeface="+mn-lt"/>
                <a:ea typeface="Songti SC" panose="02010600040101010101" pitchFamily="2" charset="-122"/>
              </a:rPr>
              <a:t>(t)</a:t>
            </a:r>
            <a:r>
              <a:rPr kumimoji="1" lang="zh-Hans" altLang="en-US" sz="2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为标准完备正交基，则积分变换</a:t>
            </a:r>
            <a:endParaRPr kumimoji="1" lang="zh-CN" altLang="en-US" sz="2200" b="1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5664CF-C5F2-0342-BA13-3BAEA6FB3926}"/>
                  </a:ext>
                </a:extLst>
              </p:cNvPr>
              <p:cNvSpPr txBox="1"/>
              <p:nvPr/>
            </p:nvSpPr>
            <p:spPr>
              <a:xfrm>
                <a:off x="3244888" y="2573365"/>
                <a:ext cx="2806730" cy="86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altLang="zh-CN" i="1" dirty="0">
                                  <a:solidFill>
                                    <a:srgbClr val="000000"/>
                                  </a:solidFill>
                                  <a:latin typeface="Arial" panose="020B0604020202020204" pitchFamily="34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5664CF-C5F2-0342-BA13-3BAEA6FB3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888" y="2573365"/>
                <a:ext cx="2806730" cy="8694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A45AAC7-61A4-7347-8A0F-04BAE31F7855}"/>
                  </a:ext>
                </a:extLst>
              </p:cNvPr>
              <p:cNvSpPr txBox="1"/>
              <p:nvPr/>
            </p:nvSpPr>
            <p:spPr>
              <a:xfrm>
                <a:off x="1007726" y="3452982"/>
                <a:ext cx="78504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称为信号</a:t>
                </a:r>
                <a14:m>
                  <m:oMath xmlns:m="http://schemas.openxmlformats.org/officeDocument/2006/math">
                    <m:r>
                      <a:rPr kumimoji="1" lang="en-US" altLang="zh-CN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𝒙</m:t>
                    </m:r>
                    <m:r>
                      <a:rPr kumimoji="1" lang="en-US" altLang="zh-CN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(</m:t>
                    </m:r>
                    <m:r>
                      <a:rPr kumimoji="1" lang="en-US" altLang="zh-CN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𝒕</m:t>
                    </m:r>
                    <m:r>
                      <a:rPr kumimoji="1" lang="en-US" altLang="zh-CN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)</m:t>
                    </m:r>
                  </m:oMath>
                </a14:m>
                <a:r>
                  <a:rPr kumimoji="1" lang="zh-CN" altLang="en-US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的正交变换，亦称为</a:t>
                </a:r>
                <a:r>
                  <a:rPr kumimoji="1" lang="en-US" altLang="zh-CN" sz="2200" b="1" dirty="0" err="1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Karhunen-Loeve</a:t>
                </a:r>
                <a:r>
                  <a:rPr kumimoji="1" lang="zh-CN" altLang="en-US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变换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A45AAC7-61A4-7347-8A0F-04BAE31F7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26" y="3452982"/>
                <a:ext cx="7850425" cy="430887"/>
              </a:xfrm>
              <a:prstGeom prst="rect">
                <a:avLst/>
              </a:prstGeom>
              <a:blipFill>
                <a:blip r:embed="rId7"/>
                <a:stretch>
                  <a:fillRect l="-808" t="-8571" b="-2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720685"/>
      </p:ext>
    </p:extLst>
  </p:cSld>
  <p:clrMapOvr>
    <a:masterClrMapping/>
  </p:clrMapOvr>
  <p:transition advTm="578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D971317-AC52-447A-BF61-C5F4A7DDB7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23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38384" y="1682800"/>
            <a:ext cx="6221310" cy="3429000"/>
          </a:xfrm>
        </p:spPr>
        <p:txBody>
          <a:bodyPr/>
          <a:lstStyle/>
          <a:p>
            <a:pPr algn="l" eaLnBrk="1" hangingPunct="1"/>
            <a:endParaRPr kumimoji="0" lang="en-US" altLang="zh-CN" sz="4400" dirty="0">
              <a:solidFill>
                <a:schemeClr val="bg1"/>
              </a:solidFill>
            </a:endParaRPr>
          </a:p>
          <a:p>
            <a:pPr algn="l" eaLnBrk="1" hangingPunct="1"/>
            <a:r>
              <a:rPr kumimoji="0" lang="zh-CN" altLang="en-US" sz="4400" dirty="0">
                <a:solidFill>
                  <a:schemeClr val="bg1"/>
                </a:solidFill>
              </a:rPr>
              <a:t>让我们暂停一下</a:t>
            </a:r>
            <a:endParaRPr kumimoji="0" lang="en-US" altLang="zh-CN" sz="4400" dirty="0">
              <a:solidFill>
                <a:schemeClr val="bg1"/>
              </a:solidFill>
            </a:endParaRPr>
          </a:p>
          <a:p>
            <a:pPr algn="l" eaLnBrk="1" hangingPunct="1"/>
            <a:endParaRPr kumimoji="0" lang="en-US" altLang="zh-CN" sz="4400" dirty="0">
              <a:solidFill>
                <a:schemeClr val="bg1"/>
              </a:solidFill>
            </a:endParaRPr>
          </a:p>
          <a:p>
            <a:pPr algn="l" eaLnBrk="1" hangingPunct="1"/>
            <a:r>
              <a:rPr kumimoji="0" lang="zh-CN" altLang="en-US" sz="4400" dirty="0">
                <a:solidFill>
                  <a:schemeClr val="bg1"/>
                </a:solidFill>
              </a:rPr>
              <a:t>一起来做一次概念梳理</a:t>
            </a:r>
            <a:endParaRPr kumimoji="0" lang="en-US" altLang="zh-CN" sz="4400" dirty="0">
              <a:solidFill>
                <a:schemeClr val="bg1"/>
              </a:solidFill>
            </a:endParaRPr>
          </a:p>
        </p:txBody>
      </p:sp>
      <p:sp>
        <p:nvSpPr>
          <p:cNvPr id="25604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 信号的分解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812668"/>
      </p:ext>
    </p:extLst>
  </p:cSld>
  <p:clrMapOvr>
    <a:masterClrMapping/>
  </p:clrMapOvr>
  <p:transition advTm="11078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7D8A9A2-2965-43AB-8C9B-E8C4B46AACC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632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概念梳理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</p:txBody>
      </p:sp>
      <p:pic>
        <p:nvPicPr>
          <p:cNvPr id="5632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473623" y="4745491"/>
            <a:ext cx="8696477" cy="1306393"/>
            <a:chOff x="473623" y="4745491"/>
            <a:chExt cx="8696477" cy="1306393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EF294B1-4146-F544-B8FF-40DAB48F3E95}"/>
                </a:ext>
              </a:extLst>
            </p:cNvPr>
            <p:cNvSpPr txBox="1"/>
            <p:nvPr/>
          </p:nvSpPr>
          <p:spPr>
            <a:xfrm>
              <a:off x="1053331" y="5359582"/>
              <a:ext cx="81167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ans" sz="2200" b="1" i="1" dirty="0" err="1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φ</a:t>
              </a:r>
              <a:r>
                <a:rPr kumimoji="1" lang="en-US" altLang="zh-Hans" sz="2200" b="1" i="1" baseline="-25000" dirty="0" err="1">
                  <a:solidFill>
                    <a:schemeClr val="bg1"/>
                  </a:solidFill>
                  <a:latin typeface="+mn-lt"/>
                  <a:ea typeface="Songti SC" panose="02010600040101010101" pitchFamily="2" charset="-122"/>
                </a:rPr>
                <a:t>i</a:t>
              </a:r>
              <a:r>
                <a:rPr kumimoji="1" lang="en-US" altLang="zh-Hans" sz="22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(</a:t>
              </a:r>
              <a:r>
                <a:rPr kumimoji="1" lang="en-US" altLang="zh-Hans" sz="2200" b="1" i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t</a:t>
              </a:r>
              <a:r>
                <a:rPr kumimoji="1" lang="en-US" altLang="zh-Hans" sz="22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)</a:t>
              </a:r>
              <a:r>
                <a:rPr kumimoji="1" lang="zh-Hans" altLang="en-US" sz="22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为</a:t>
              </a:r>
              <a:r>
                <a:rPr kumimoji="1" lang="zh-Hans" altLang="en-US" sz="2200" b="1" dirty="0">
                  <a:solidFill>
                    <a:srgbClr val="FF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标准</a:t>
              </a:r>
              <a:r>
                <a:rPr kumimoji="1" lang="zh-CN" altLang="en-US" sz="2200" b="1" dirty="0">
                  <a:solidFill>
                    <a:srgbClr val="FF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的</a:t>
              </a:r>
              <a:r>
                <a:rPr kumimoji="1" lang="zh-Hans" altLang="en-US" sz="2200" b="1" dirty="0">
                  <a:solidFill>
                    <a:srgbClr val="FF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完备正交基</a:t>
              </a:r>
              <a:endParaRPr kumimoji="1" lang="zh-CN" altLang="en-US" sz="22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455664CF-C5F2-0342-BA13-3BAEA6FB3926}"/>
                    </a:ext>
                  </a:extLst>
                </p:cNvPr>
                <p:cNvSpPr txBox="1"/>
                <p:nvPr/>
              </p:nvSpPr>
              <p:spPr>
                <a:xfrm>
                  <a:off x="4519352" y="5182479"/>
                  <a:ext cx="2806730" cy="86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el-GR" altLang="zh-CN" i="1" dirty="0">
                                    <a:solidFill>
                                      <a:srgbClr val="000000"/>
                                    </a:solidFill>
                                    <a:latin typeface="Arial" panose="020B0604020202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kumimoji="1"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455664CF-C5F2-0342-BA13-3BAEA6FB39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352" y="5182479"/>
                  <a:ext cx="2806730" cy="8694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A45AAC7-61A4-7347-8A0F-04BAE31F7855}"/>
                </a:ext>
              </a:extLst>
            </p:cNvPr>
            <p:cNvSpPr txBox="1"/>
            <p:nvPr/>
          </p:nvSpPr>
          <p:spPr>
            <a:xfrm>
              <a:off x="473623" y="4745491"/>
              <a:ext cx="7850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2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3</a:t>
              </a:r>
              <a:r>
                <a:rPr kumimoji="1" lang="zh-CN" altLang="en-US" sz="22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、信号的</a:t>
              </a:r>
              <a:r>
                <a:rPr kumimoji="1" lang="zh-CN" altLang="en-US" sz="2200" b="1" dirty="0">
                  <a:solidFill>
                    <a:srgbClr val="FF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正交变换</a:t>
              </a:r>
              <a:r>
                <a:rPr kumimoji="1" lang="zh-CN" altLang="en-US" sz="22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，亦称为</a:t>
              </a:r>
              <a:r>
                <a:rPr kumimoji="1" lang="en-US" altLang="zh-CN" sz="2200" b="1" dirty="0" err="1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Karhunen-Loeve</a:t>
              </a:r>
              <a:r>
                <a:rPr kumimoji="1" lang="zh-CN" altLang="en-US" sz="22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变换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EF294B1-4146-F544-B8FF-40DAB48F3E95}"/>
                  </a:ext>
                </a:extLst>
              </p:cNvPr>
              <p:cNvSpPr txBox="1"/>
              <p:nvPr/>
            </p:nvSpPr>
            <p:spPr>
              <a:xfrm>
                <a:off x="394732" y="1596932"/>
                <a:ext cx="81167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1</a:t>
                </a:r>
                <a:r>
                  <a:rPr kumimoji="1" lang="zh-CN" altLang="en-US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、信号的</a:t>
                </a:r>
                <a:r>
                  <a:rPr kumimoji="1" lang="zh-CN" altLang="en-US" sz="2200" b="1" dirty="0">
                    <a:solidFill>
                      <a:srgbClr val="FF0000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级数展开</a:t>
                </a:r>
                <a:endParaRPr kumimoji="1" lang="en-US" altLang="zh-CN" sz="2200" b="1" dirty="0">
                  <a:solidFill>
                    <a:srgbClr val="FF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  <a:p>
                <a:endParaRPr kumimoji="1" lang="en-US" altLang="zh-CN" sz="22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  <a:p>
                <a:r>
                  <a:rPr kumimoji="1" lang="en-US" altLang="zh-CN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   </a:t>
                </a:r>
                <a:r>
                  <a:rPr kumimoji="1" lang="zh-CN" altLang="en-US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求系数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kumimoji="1" lang="zh-CN" altLang="en-US" sz="2200" b="1" dirty="0">
                    <a:solidFill>
                      <a:srgbClr val="FF0000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信号变换</a:t>
                </a:r>
                <a:r>
                  <a:rPr kumimoji="1" lang="en-US" altLang="zh-CN" sz="28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  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EF294B1-4146-F544-B8FF-40DAB48F3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2" y="1596932"/>
                <a:ext cx="8116769" cy="1200329"/>
              </a:xfrm>
              <a:prstGeom prst="rect">
                <a:avLst/>
              </a:prstGeom>
              <a:blipFill>
                <a:blip r:embed="rId4"/>
                <a:stretch>
                  <a:fillRect l="-977" t="-3553" b="-7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9FDF56-D3B0-A14B-801A-A9025732C1AD}"/>
                  </a:ext>
                </a:extLst>
              </p:cNvPr>
              <p:cNvSpPr txBox="1"/>
              <p:nvPr/>
            </p:nvSpPr>
            <p:spPr>
              <a:xfrm>
                <a:off x="3317940" y="1308871"/>
                <a:ext cx="2486835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l-GR" altLang="zh-CN" i="1" dirty="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</a:rPr>
                            <m:t>φ</m:t>
                          </m:r>
                          <m:r>
                            <m:rPr>
                              <m:nor/>
                            </m:rPr>
                            <a:rPr lang="en-US" altLang="zh-CN" i="1" baseline="-25000" dirty="0">
                              <a:solidFill>
                                <a:srgbClr val="000000"/>
                              </a:solidFill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9FDF56-D3B0-A14B-801A-A9025732C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940" y="1308871"/>
                <a:ext cx="2486835" cy="10070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411342" y="2861109"/>
            <a:ext cx="8553271" cy="1898606"/>
            <a:chOff x="411342" y="2861109"/>
            <a:chExt cx="8553271" cy="1898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EF294B1-4146-F544-B8FF-40DAB48F3E95}"/>
                    </a:ext>
                  </a:extLst>
                </p:cNvPr>
                <p:cNvSpPr txBox="1"/>
                <p:nvPr/>
              </p:nvSpPr>
              <p:spPr>
                <a:xfrm>
                  <a:off x="411342" y="2974611"/>
                  <a:ext cx="8553271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200" b="1" dirty="0">
                      <a:solidFill>
                        <a:schemeClr val="bg1"/>
                      </a:solidFill>
                      <a:latin typeface="Songti SC" panose="02010600040101010101" pitchFamily="2" charset="-122"/>
                      <a:ea typeface="Songti SC" panose="02010600040101010101" pitchFamily="2" charset="-122"/>
                    </a:rPr>
                    <a:t>2</a:t>
                  </a:r>
                  <a:r>
                    <a:rPr kumimoji="1" lang="zh-CN" altLang="en-US" sz="2200" b="1" dirty="0">
                      <a:solidFill>
                        <a:schemeClr val="bg1"/>
                      </a:solidFill>
                      <a:latin typeface="Songti SC" panose="02010600040101010101" pitchFamily="2" charset="-122"/>
                      <a:ea typeface="Songti SC" panose="02010600040101010101" pitchFamily="2" charset="-122"/>
                    </a:rPr>
                    <a:t>、函数的</a:t>
                  </a:r>
                  <a:r>
                    <a:rPr kumimoji="1" lang="zh-CN" altLang="en-US" sz="2200" b="1" dirty="0">
                      <a:solidFill>
                        <a:srgbClr val="FF0000"/>
                      </a:solidFill>
                      <a:latin typeface="Songti SC" panose="02010600040101010101" pitchFamily="2" charset="-122"/>
                      <a:ea typeface="Songti SC" panose="02010600040101010101" pitchFamily="2" charset="-122"/>
                    </a:rPr>
                    <a:t>正交分解</a:t>
                  </a:r>
                  <a:r>
                    <a:rPr lang="zh-CN" altLang="en-US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                                  </a:t>
                  </a:r>
                  <a:r>
                    <a:rPr lang="en-US" altLang="zh-CN" sz="20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{</a:t>
                  </a:r>
                  <a:r>
                    <a:rPr lang="el-GR" altLang="zh-CN" sz="2000" i="1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φ</a:t>
                  </a:r>
                  <a:r>
                    <a:rPr lang="en-US" altLang="zh-CN" sz="2000" i="1" baseline="-25000" dirty="0" err="1">
                      <a:solidFill>
                        <a:srgbClr val="000000"/>
                      </a:solidFill>
                      <a:latin typeface="+mn-lt"/>
                    </a:rPr>
                    <a:t>i</a:t>
                  </a:r>
                  <a:r>
                    <a:rPr lang="en-US" altLang="zh-CN" sz="20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(</a:t>
                  </a:r>
                  <a:r>
                    <a:rPr lang="en-US" altLang="zh-CN" sz="2000" i="1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t</a:t>
                  </a:r>
                  <a:r>
                    <a:rPr lang="en-US" altLang="zh-CN" sz="20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)}</a:t>
                  </a:r>
                  <a:r>
                    <a:rPr lang="zh-CN" altLang="en-US" sz="20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为</a:t>
                  </a:r>
                  <a:r>
                    <a:rPr kumimoji="1" lang="zh-CN" altLang="en-US" sz="2200" b="1" dirty="0">
                      <a:solidFill>
                        <a:srgbClr val="FF0000"/>
                      </a:solidFill>
                      <a:latin typeface="Songti SC" panose="02010600040101010101" pitchFamily="2" charset="-122"/>
                      <a:ea typeface="Songti SC" panose="02010600040101010101" pitchFamily="2" charset="-122"/>
                    </a:rPr>
                    <a:t>完备正交函数集</a:t>
                  </a:r>
                  <a:endParaRPr kumimoji="1" lang="en-US" altLang="zh-CN" sz="2200" b="1" dirty="0">
                    <a:solidFill>
                      <a:srgbClr val="FF0000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endParaRPr>
                </a:p>
                <a:p>
                  <a:endParaRPr kumimoji="1" lang="en-US" altLang="zh-CN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Songti SC" panose="02010600040101010101" pitchFamily="2" charset="-122"/>
                  </a:endParaRPr>
                </a:p>
                <a:p>
                  <a:endParaRPr kumimoji="1" lang="en-US" altLang="zh-CN" sz="20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endParaRPr>
                </a:p>
                <a:p>
                  <a:r>
                    <a:rPr kumimoji="1" lang="zh-CN" altLang="en-US" sz="2000" b="1" dirty="0">
                      <a:solidFill>
                        <a:schemeClr val="bg1"/>
                      </a:solidFill>
                      <a:latin typeface="Songti SC" panose="02010600040101010101" pitchFamily="2" charset="-122"/>
                      <a:ea typeface="Songti SC" panose="02010600040101010101" pitchFamily="2" charset="-122"/>
                    </a:rPr>
                    <a:t>求系数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</m:oMath>
                  </a14:m>
                  <a:endParaRPr kumimoji="1" lang="en-US" altLang="zh-CN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endParaRPr>
                </a:p>
                <a:p>
                  <a:r>
                    <a:rPr kumimoji="1" lang="en-US" altLang="zh-CN" sz="2200" b="1" dirty="0">
                      <a:solidFill>
                        <a:schemeClr val="bg1"/>
                      </a:solidFill>
                      <a:latin typeface="Songti SC" panose="02010600040101010101" pitchFamily="2" charset="-122"/>
                      <a:ea typeface="Songti SC" panose="02010600040101010101" pitchFamily="2" charset="-122"/>
                    </a:rPr>
                    <a:t>   </a:t>
                  </a:r>
                  <a:endParaRPr kumimoji="1" lang="en-US" altLang="zh-CN" sz="28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EF294B1-4146-F544-B8FF-40DAB48F3E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42" y="2974611"/>
                  <a:ext cx="8553271" cy="1785104"/>
                </a:xfrm>
                <a:prstGeom prst="rect">
                  <a:avLst/>
                </a:prstGeom>
                <a:blipFill>
                  <a:blip r:embed="rId6"/>
                  <a:stretch>
                    <a:fillRect l="-926" t="-1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7868" y="2861109"/>
              <a:ext cx="2202969" cy="690872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1638384" y="3725534"/>
              <a:ext cx="7076907" cy="863128"/>
              <a:chOff x="171576" y="2420296"/>
              <a:chExt cx="8700194" cy="1017164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576" y="2420296"/>
                <a:ext cx="8273944" cy="1017164"/>
              </a:xfrm>
              <a:prstGeom prst="rect">
                <a:avLst/>
              </a:prstGeom>
            </p:spPr>
          </p:pic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42204" y="2730520"/>
                <a:ext cx="429566" cy="628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A45AAC7-61A4-7347-8A0F-04BAE31F7855}"/>
                  </a:ext>
                </a:extLst>
              </p:cNvPr>
              <p:cNvSpPr txBox="1"/>
              <p:nvPr/>
            </p:nvSpPr>
            <p:spPr>
              <a:xfrm>
                <a:off x="527903" y="6046113"/>
                <a:ext cx="85143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4</a:t>
                </a:r>
                <a:r>
                  <a:rPr kumimoji="1" lang="zh-CN" altLang="en-US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、如果信号为符合狄义赫利条件的周期函数，则</a:t>
                </a:r>
                <a:r>
                  <a:rPr kumimoji="1" lang="zh-CN" altLang="en-US" sz="2200" b="1" dirty="0">
                    <a:solidFill>
                      <a:srgbClr val="FF0000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正交分解</a:t>
                </a:r>
                <a:r>
                  <a:rPr kumimoji="1" lang="zh-CN" altLang="en-US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的系数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200" b="1" dirty="0">
                    <a:solidFill>
                      <a:schemeClr val="bg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形式会很漂亮（见下一节）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A45AAC7-61A4-7347-8A0F-04BAE31F7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03" y="6046113"/>
                <a:ext cx="8514369" cy="769441"/>
              </a:xfrm>
              <a:prstGeom prst="rect">
                <a:avLst/>
              </a:prstGeom>
              <a:blipFill>
                <a:blip r:embed="rId11"/>
                <a:stretch>
                  <a:fillRect l="-931" t="-5556" b="-15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665879"/>
      </p:ext>
    </p:extLst>
  </p:cSld>
  <p:clrMapOvr>
    <a:masterClrMapping/>
  </p:clrMapOvr>
  <p:transition advTm="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D971317-AC52-447A-BF61-C5F4A7DDB7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0512" y="1193864"/>
            <a:ext cx="8173877" cy="34290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信号的分解方法</a:t>
            </a:r>
            <a:endParaRPr kumimoji="0" lang="en-US" altLang="zh-CN" sz="4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rgbClr val="BFBFBF"/>
                </a:solidFill>
              </a:rPr>
              <a:t>函数的正交分解</a:t>
            </a:r>
            <a:endParaRPr kumimoji="0" lang="en-US" altLang="zh-CN" sz="4400" dirty="0">
              <a:solidFill>
                <a:srgbClr val="BFBFBF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rgbClr val="BFBFBF"/>
                </a:solidFill>
              </a:rPr>
              <a:t>信号的正交变换</a:t>
            </a:r>
            <a:endParaRPr kumimoji="0" lang="en-US" altLang="zh-CN" sz="4400" dirty="0">
              <a:solidFill>
                <a:srgbClr val="BFBFBF"/>
              </a:solidFill>
            </a:endParaRPr>
          </a:p>
          <a:p>
            <a:pPr algn="l" eaLnBrk="1" hangingPunct="1"/>
            <a:r>
              <a:rPr kumimoji="0" lang="zh-CN" altLang="en-US" sz="4400" dirty="0">
                <a:solidFill>
                  <a:srgbClr val="C00000"/>
                </a:solidFill>
              </a:rPr>
              <a:t>   </a:t>
            </a:r>
            <a:endParaRPr kumimoji="0" lang="en-US" altLang="zh-CN" sz="4400" dirty="0">
              <a:solidFill>
                <a:srgbClr val="C00000"/>
              </a:solidFill>
            </a:endParaRPr>
          </a:p>
          <a:p>
            <a:pPr algn="l" eaLnBrk="1" hangingPunct="1"/>
            <a:r>
              <a:rPr kumimoji="0" lang="en-US" altLang="zh-CN" sz="4400" dirty="0">
                <a:solidFill>
                  <a:srgbClr val="C00000"/>
                </a:solidFill>
              </a:rPr>
              <a:t>    </a:t>
            </a:r>
            <a:r>
              <a:rPr kumimoji="0" lang="zh-CN" altLang="en-US" sz="4400" dirty="0">
                <a:solidFill>
                  <a:srgbClr val="C00000"/>
                </a:solidFill>
              </a:rPr>
              <a:t>特例</a:t>
            </a:r>
            <a:r>
              <a:rPr kumimoji="0" lang="zh-CN" altLang="en-US" sz="4400" dirty="0">
                <a:solidFill>
                  <a:schemeClr val="bg1"/>
                </a:solidFill>
              </a:rPr>
              <a:t>：周期信号的正交分解</a:t>
            </a:r>
            <a:endParaRPr kumimoji="0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604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 信号的分解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4516081"/>
      </p:ext>
    </p:extLst>
  </p:cSld>
  <p:clrMapOvr>
    <a:masterClrMapping/>
  </p:clrMapOvr>
  <p:transition advTm="11078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1BD5C3E-E74D-4036-885C-2A5D8BD4DBD9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7347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410176" y="152400"/>
            <a:ext cx="3554437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周期信号的正交分解</a:t>
            </a:r>
            <a:endParaRPr kumimoji="0" lang="zh-CN" alt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57349" name="Rectangle 1"/>
          <p:cNvSpPr>
            <a:spLocks noChangeArrowheads="1"/>
          </p:cNvSpPr>
          <p:nvPr/>
        </p:nvSpPr>
        <p:spPr bwMode="auto">
          <a:xfrm>
            <a:off x="1009650" y="1524000"/>
            <a:ext cx="76835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满足狄义赫利条件</a:t>
            </a:r>
            <a:r>
              <a:rPr kumimoji="0"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Dirichlet</a:t>
            </a:r>
            <a:r>
              <a:rPr kumimoji="0"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condition)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周期函数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都可以在一组</a:t>
            </a:r>
            <a:r>
              <a:rPr kumimoji="0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完备的正交基函数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上展开成为</a:t>
            </a:r>
            <a:r>
              <a:rPr kumimoji="0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无穷级数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7350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406712" y="3219456"/>
            <a:ext cx="7683500" cy="212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  <a:defRPr/>
            </a:pPr>
            <a:r>
              <a:rPr kumimoji="0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狄义赫利条件：在一个周期内</a:t>
            </a:r>
          </a:p>
          <a:p>
            <a:pPr>
              <a:spcBef>
                <a:spcPct val="50000"/>
              </a:spcBef>
              <a:buClrTx/>
              <a:buFontTx/>
              <a:buNone/>
              <a:defRPr/>
            </a:pPr>
            <a:r>
              <a:rPr kumimoji="0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　　</a:t>
            </a:r>
            <a:r>
              <a:rPr kumimoji="0" lang="zh-CN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(1) </a:t>
            </a:r>
            <a:r>
              <a:rPr kumimoji="0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间断点的个数</a:t>
            </a:r>
            <a:r>
              <a:rPr kumimoji="0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有限</a:t>
            </a:r>
          </a:p>
          <a:p>
            <a:pPr>
              <a:spcBef>
                <a:spcPct val="50000"/>
              </a:spcBef>
              <a:buClrTx/>
              <a:buFontTx/>
              <a:buNone/>
              <a:defRPr/>
            </a:pPr>
            <a:r>
              <a:rPr kumimoji="0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　　</a:t>
            </a:r>
            <a:r>
              <a:rPr kumimoji="0" lang="zh-CN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(2) </a:t>
            </a:r>
            <a:r>
              <a:rPr kumimoji="0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极值点的个数</a:t>
            </a:r>
            <a:r>
              <a:rPr kumimoji="0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有限</a:t>
            </a:r>
          </a:p>
          <a:p>
            <a:pPr>
              <a:spcBef>
                <a:spcPct val="50000"/>
              </a:spcBef>
              <a:buClrTx/>
              <a:buFontTx/>
              <a:buNone/>
              <a:defRPr/>
            </a:pPr>
            <a:r>
              <a:rPr kumimoji="0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　　</a:t>
            </a:r>
            <a:r>
              <a:rPr kumimoji="0" lang="zh-CN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(3) </a:t>
            </a:r>
            <a:r>
              <a:rPr kumimoji="0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绝对积分数值</a:t>
            </a:r>
            <a:r>
              <a:rPr kumimoji="0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有限</a:t>
            </a:r>
          </a:p>
        </p:txBody>
      </p:sp>
    </p:spTree>
    <p:extLst>
      <p:ext uri="{BB962C8B-B14F-4D97-AF65-F5344CB8AC3E}">
        <p14:creationId xmlns:p14="http://schemas.microsoft.com/office/powerpoint/2010/main" val="1257284978"/>
      </p:ext>
    </p:extLst>
  </p:cSld>
  <p:clrMapOvr>
    <a:masterClrMapping/>
  </p:clrMapOvr>
  <p:transition advTm="578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1BD5C3E-E74D-4036-885C-2A5D8BD4DBD9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7347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549872" y="152400"/>
            <a:ext cx="3414741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傅里叶级数展开</a:t>
            </a:r>
          </a:p>
        </p:txBody>
      </p:sp>
      <p:sp>
        <p:nvSpPr>
          <p:cNvPr id="57349" name="Rectangle 1"/>
          <p:cNvSpPr>
            <a:spLocks noChangeArrowheads="1"/>
          </p:cNvSpPr>
          <p:nvPr/>
        </p:nvSpPr>
        <p:spPr bwMode="auto">
          <a:xfrm>
            <a:off x="1009650" y="1524000"/>
            <a:ext cx="7683500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如果完备的正交函数集是三角函数集或指数函数集，则周期函数展成的级数就是</a:t>
            </a:r>
            <a:r>
              <a:rPr kumimoji="0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“傅里叶级数”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相应的级数通常被称为“</a:t>
            </a:r>
            <a:r>
              <a:rPr kumimoji="0"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三角形式傅里叶级数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”和</a:t>
            </a: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指数形式傅里叶级数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”。</a:t>
            </a: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7350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3429000"/>
            <a:ext cx="7079456" cy="247888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63E31ED-7F4E-8147-A16D-4AB659495A50}"/>
              </a:ext>
            </a:extLst>
          </p:cNvPr>
          <p:cNvSpPr/>
          <p:nvPr/>
        </p:nvSpPr>
        <p:spPr bwMode="auto">
          <a:xfrm>
            <a:off x="6178504" y="4476720"/>
            <a:ext cx="1746200" cy="3492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E4ADD1-22F5-7849-8ECE-677E7135135F}"/>
              </a:ext>
            </a:extLst>
          </p:cNvPr>
          <p:cNvSpPr/>
          <p:nvPr/>
        </p:nvSpPr>
        <p:spPr bwMode="auto">
          <a:xfrm>
            <a:off x="6272222" y="5664136"/>
            <a:ext cx="1931874" cy="3492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EB51B0-DD0C-294C-974B-75B6EC826710}"/>
              </a:ext>
            </a:extLst>
          </p:cNvPr>
          <p:cNvSpPr txBox="1"/>
          <p:nvPr/>
        </p:nvSpPr>
        <p:spPr>
          <a:xfrm>
            <a:off x="6877102" y="4456628"/>
            <a:ext cx="181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FF0000"/>
                </a:solidFill>
              </a:rPr>
              <a:t>n</a:t>
            </a:r>
            <a:r>
              <a:rPr kumimoji="1" lang="zh-CN" altLang="en-US" sz="1800" dirty="0">
                <a:solidFill>
                  <a:srgbClr val="FF0000"/>
                </a:solidFill>
              </a:rPr>
              <a:t>是正整数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8837AB-5EC2-064F-9562-953EA6619F1C}"/>
              </a:ext>
            </a:extLst>
          </p:cNvPr>
          <p:cNvSpPr txBox="1"/>
          <p:nvPr/>
        </p:nvSpPr>
        <p:spPr>
          <a:xfrm>
            <a:off x="5270480" y="5632205"/>
            <a:ext cx="181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FF0000"/>
                </a:solidFill>
              </a:rPr>
              <a:t>n</a:t>
            </a:r>
            <a:r>
              <a:rPr kumimoji="1" lang="zh-CN" altLang="en-US" sz="1800" dirty="0">
                <a:solidFill>
                  <a:srgbClr val="FF0000"/>
                </a:solidFill>
              </a:rPr>
              <a:t>是整数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84DDC1-902F-2F4D-9A2B-30A6357EC4B1}"/>
              </a:ext>
            </a:extLst>
          </p:cNvPr>
          <p:cNvSpPr/>
          <p:nvPr/>
        </p:nvSpPr>
        <p:spPr bwMode="auto">
          <a:xfrm>
            <a:off x="7576567" y="4041035"/>
            <a:ext cx="326928" cy="3492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86EE03-A535-034C-9F0A-6CE47942A9BE}"/>
                  </a:ext>
                </a:extLst>
              </p:cNvPr>
              <p:cNvSpPr txBox="1"/>
              <p:nvPr/>
            </p:nvSpPr>
            <p:spPr>
              <a:xfrm>
                <a:off x="7492014" y="4028706"/>
                <a:ext cx="4960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86EE03-A535-034C-9F0A-6CE47942A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014" y="4028706"/>
                <a:ext cx="496033" cy="369332"/>
              </a:xfrm>
              <a:prstGeom prst="rect">
                <a:avLst/>
              </a:prstGeom>
              <a:blipFill>
                <a:blip r:embed="rId5"/>
                <a:stretch>
                  <a:fillRect l="-12500" r="-25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208103"/>
      </p:ext>
    </p:extLst>
  </p:cSld>
  <p:clrMapOvr>
    <a:masterClrMapping/>
  </p:clrMapOvr>
  <p:transition advTm="578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AB78B4A-6E3B-4266-9B2C-A479D57CBE1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8371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549872" y="152400"/>
            <a:ext cx="3414741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三角形式傅里叶级数</a:t>
            </a:r>
          </a:p>
        </p:txBody>
      </p:sp>
      <p:sp>
        <p:nvSpPr>
          <p:cNvPr id="58373" name="Rectangle 1"/>
          <p:cNvSpPr>
            <a:spLocks noChangeArrowheads="1"/>
          </p:cNvSpPr>
          <p:nvPr/>
        </p:nvSpPr>
        <p:spPr bwMode="auto">
          <a:xfrm>
            <a:off x="939904" y="1403408"/>
            <a:ext cx="76835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设周期函数 </a:t>
            </a:r>
            <a:r>
              <a:rPr kumimoji="0" lang="en-US" altLang="zh-CN" sz="2400" dirty="0">
                <a:solidFill>
                  <a:srgbClr val="000000"/>
                </a:solidFill>
                <a:latin typeface="Lucida Calligraphy" panose="03010101010101010101" pitchFamily="66" charset="0"/>
                <a:ea typeface="宋体" panose="02010600030101010101" pitchFamily="2" charset="-122"/>
              </a:rPr>
              <a:t>f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，函数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{1,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cos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t,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sin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 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正交函数集，令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，则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展开成三角函数的无穷级数形式：</a:t>
            </a: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837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Picture 8" descr="http://202.117.122.42:9001/xhxt/xhyxt/xuexi/chart1/images/xh6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54" y="2627285"/>
            <a:ext cx="135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415" y="4116300"/>
            <a:ext cx="7220477" cy="9755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886129-1CBA-9B4F-A397-FBD4EDD43F9B}"/>
              </a:ext>
            </a:extLst>
          </p:cNvPr>
          <p:cNvSpPr txBox="1"/>
          <p:nvPr/>
        </p:nvSpPr>
        <p:spPr>
          <a:xfrm>
            <a:off x="576263" y="594360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傅里叶级数展开的完备性证明见网络学堂</a:t>
            </a:r>
          </a:p>
        </p:txBody>
      </p:sp>
    </p:spTree>
    <p:extLst>
      <p:ext uri="{BB962C8B-B14F-4D97-AF65-F5344CB8AC3E}">
        <p14:creationId xmlns:p14="http://schemas.microsoft.com/office/powerpoint/2010/main" val="2264678358"/>
      </p:ext>
    </p:extLst>
  </p:cSld>
  <p:clrMapOvr>
    <a:masterClrMapping/>
  </p:clrMapOvr>
  <p:transition advTm="578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AB78B4A-6E3B-4266-9B2C-A479D57CBE1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三角形式傅里叶级数</a:t>
            </a:r>
          </a:p>
        </p:txBody>
      </p:sp>
      <p:sp>
        <p:nvSpPr>
          <p:cNvPr id="58373" name="Rectangle 1"/>
          <p:cNvSpPr>
            <a:spLocks noChangeArrowheads="1"/>
          </p:cNvSpPr>
          <p:nvPr/>
        </p:nvSpPr>
        <p:spPr bwMode="auto">
          <a:xfrm>
            <a:off x="800208" y="2528155"/>
            <a:ext cx="76835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系数</a:t>
            </a:r>
            <a:r>
              <a:rPr kumimoji="0" lang="en-US" altLang="zh-CN" sz="240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a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kumimoji="0" lang="en-US" altLang="zh-CN" sz="2400" dirty="0" err="1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b</a:t>
            </a:r>
            <a:r>
              <a:rPr kumimoji="0" lang="en-US" altLang="zh-CN" sz="2400" i="1" baseline="-250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统称为三角形式的傅里叶级数系数，简称为</a:t>
            </a:r>
            <a:r>
              <a:rPr kumimoji="0"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傅里叶系数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。系数计算：</a:t>
            </a:r>
            <a:endParaRPr kumimoji="0"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837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92" y="1524000"/>
            <a:ext cx="6186488" cy="83581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8876" y="5040301"/>
            <a:ext cx="7955533" cy="14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常用的正交函数集的基本函数，除正弦型函数（含复指数函数）外，还有勒让德函数</a:t>
            </a:r>
            <a:r>
              <a:rPr lang="en-US" altLang="zh-CN" sz="2000" dirty="0">
                <a:solidFill>
                  <a:schemeClr val="bg1"/>
                </a:solidFill>
              </a:rPr>
              <a:t>(Legendre function)、</a:t>
            </a:r>
            <a:r>
              <a:rPr lang="zh-CN" altLang="en-US" sz="2000" dirty="0">
                <a:solidFill>
                  <a:schemeClr val="bg1"/>
                </a:solidFill>
              </a:rPr>
              <a:t>贝塞尔函数</a:t>
            </a:r>
            <a:r>
              <a:rPr lang="en-US" altLang="zh-CN" sz="2000" dirty="0">
                <a:solidFill>
                  <a:schemeClr val="bg1"/>
                </a:solidFill>
              </a:rPr>
              <a:t>(Bessel function)、</a:t>
            </a:r>
            <a:r>
              <a:rPr lang="zh-CN" altLang="en-US" sz="2000" dirty="0">
                <a:solidFill>
                  <a:schemeClr val="bg1"/>
                </a:solidFill>
              </a:rPr>
              <a:t>沃尔什函数</a:t>
            </a:r>
            <a:r>
              <a:rPr lang="en-US" altLang="zh-CN" sz="2000" dirty="0">
                <a:solidFill>
                  <a:schemeClr val="bg1"/>
                </a:solidFill>
              </a:rPr>
              <a:t>(Walsh function)</a:t>
            </a:r>
            <a:r>
              <a:rPr lang="zh-CN" altLang="en-US" sz="2000" dirty="0">
                <a:solidFill>
                  <a:schemeClr val="bg1"/>
                </a:solidFill>
              </a:rPr>
              <a:t>等，不一一列举。</a:t>
            </a:r>
            <a:endParaRPr lang="en-US" altLang="zh-CN" sz="2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5549872" y="152400"/>
            <a:ext cx="341474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5" y="3722241"/>
            <a:ext cx="8299042" cy="1005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D2C2B5-08D8-634A-AEB7-9B83D06503F6}"/>
                  </a:ext>
                </a:extLst>
              </p:cNvPr>
              <p:cNvSpPr txBox="1"/>
              <p:nvPr/>
            </p:nvSpPr>
            <p:spPr>
              <a:xfrm>
                <a:off x="8661057" y="3978991"/>
                <a:ext cx="35959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zh-CN" alt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D2C2B5-08D8-634A-AEB7-9B83D065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057" y="3978991"/>
                <a:ext cx="359591" cy="492443"/>
              </a:xfrm>
              <a:prstGeom prst="rect">
                <a:avLst/>
              </a:prstGeom>
              <a:blipFill>
                <a:blip r:embed="rId5"/>
                <a:stretch>
                  <a:fillRect r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156054"/>
      </p:ext>
    </p:extLst>
  </p:cSld>
  <p:clrMapOvr>
    <a:masterClrMapping/>
  </p:clrMapOvr>
  <p:transition advTm="578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AB65B0-6AAB-4B8F-8974-37D1E9AA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F33D7E-871D-472A-8EE2-1C73FDFB03D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52755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741A081-0ED7-42F1-B636-145B0F51098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E5CD49-AD92-45EE-B97E-A06DC15447AE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214EB0B-8E4B-47F8-B189-61832AE4F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413" y="152400"/>
            <a:ext cx="312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相互运算</a:t>
            </a:r>
            <a:endParaRPr kumimoji="0" lang="zh-CN" altLang="en-US" dirty="0"/>
          </a:p>
        </p:txBody>
      </p:sp>
      <p:sp>
        <p:nvSpPr>
          <p:cNvPr id="19" name="Rectangle 69">
            <a:extLst>
              <a:ext uri="{FF2B5EF4-FFF2-40B4-BE49-F238E27FC236}">
                <a16:creationId xmlns:a16="http://schemas.microsoft.com/office/drawing/2014/main" id="{C79248D5-2A2C-455B-BDF9-FB5187F97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24" y="939712"/>
            <a:ext cx="8800848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课堂练习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1】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：</a:t>
            </a:r>
            <a:endParaRPr kumimoji="0"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altLang="zh-CN" sz="20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en-US" altLang="zh-CN" sz="18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endParaRPr kumimoji="0"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en-US" altLang="zh-CN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218" y="2101888"/>
            <a:ext cx="9003902" cy="2724072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B6D4A66-42D5-4959-88D6-EEF992925C1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9" name="TitleBackground">
              <a:extLst>
                <a:ext uri="{FF2B5EF4-FFF2-40B4-BE49-F238E27FC236}">
                  <a16:creationId xmlns:a16="http://schemas.microsoft.com/office/drawing/2014/main" id="{8E30162D-2E2B-47C1-A76C-147404AA568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ColorBlock">
              <a:extLst>
                <a:ext uri="{FF2B5EF4-FFF2-40B4-BE49-F238E27FC236}">
                  <a16:creationId xmlns:a16="http://schemas.microsoft.com/office/drawing/2014/main" id="{1F7568BF-FB08-44CB-922C-AAE91494197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TypeText">
              <a:extLst>
                <a:ext uri="{FF2B5EF4-FFF2-40B4-BE49-F238E27FC236}">
                  <a16:creationId xmlns:a16="http://schemas.microsoft.com/office/drawing/2014/main" id="{515F5B0B-E4B5-46EE-9E64-792517FE55E8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2" name="TipText">
              <a:extLst>
                <a:ext uri="{FF2B5EF4-FFF2-40B4-BE49-F238E27FC236}">
                  <a16:creationId xmlns:a16="http://schemas.microsoft.com/office/drawing/2014/main" id="{C2D3A552-2700-401B-8A59-27C265DE4D6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6805F18-74F5-458B-9717-B686A6E8F92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8065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AB78B4A-6E3B-4266-9B2C-A479D57CBE1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三角形式傅里叶级数</a:t>
            </a:r>
          </a:p>
        </p:txBody>
      </p:sp>
      <p:sp>
        <p:nvSpPr>
          <p:cNvPr id="58373" name="Rectangle 1"/>
          <p:cNvSpPr>
            <a:spLocks noChangeArrowheads="1"/>
          </p:cNvSpPr>
          <p:nvPr/>
        </p:nvSpPr>
        <p:spPr bwMode="auto">
          <a:xfrm>
            <a:off x="800207" y="1407980"/>
            <a:ext cx="8343793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课堂练习</a:t>
            </a: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2】</a:t>
            </a:r>
            <a:r>
              <a:rPr kumimoji="0"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：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设周期函数 </a:t>
            </a:r>
            <a:r>
              <a:rPr kumimoji="0" lang="en-US" altLang="zh-CN" sz="2400" dirty="0">
                <a:solidFill>
                  <a:srgbClr val="000000"/>
                </a:solidFill>
                <a:latin typeface="Lucida Calligraphy" panose="03010101010101010101" pitchFamily="66" charset="0"/>
                <a:ea typeface="宋体" panose="02010600030101010101" pitchFamily="2" charset="-122"/>
              </a:rPr>
              <a:t>f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，函数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{cos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t, 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sin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正交函数集，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，试求：</a:t>
            </a: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837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Picture 8" descr="http://202.117.122.42:9001/xhxt/xhyxt/xuexi/chart1/images/xh6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09" y="2180358"/>
            <a:ext cx="135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2"/>
          <p:cNvSpPr txBox="1">
            <a:spLocks noChangeArrowheads="1"/>
          </p:cNvSpPr>
          <p:nvPr/>
        </p:nvSpPr>
        <p:spPr bwMode="auto">
          <a:xfrm>
            <a:off x="5549872" y="152400"/>
            <a:ext cx="341474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97" y="4127479"/>
            <a:ext cx="7531100" cy="95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132" y="2731668"/>
            <a:ext cx="6809855" cy="142693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FC2E600-2699-F844-B8E3-361B4B1AE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448" y="5366273"/>
            <a:ext cx="4113568" cy="88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1A2B73-8A74-B445-B303-4EF2817ABF4E}"/>
                  </a:ext>
                </a:extLst>
              </p:cNvPr>
              <p:cNvSpPr txBox="1"/>
              <p:nvPr/>
            </p:nvSpPr>
            <p:spPr>
              <a:xfrm>
                <a:off x="5480024" y="5551711"/>
                <a:ext cx="3073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为任意非负整数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1A2B73-8A74-B445-B303-4EF2817A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24" y="5551711"/>
                <a:ext cx="3073312" cy="461665"/>
              </a:xfrm>
              <a:prstGeom prst="rect">
                <a:avLst/>
              </a:prstGeom>
              <a:blipFill>
                <a:blip r:embed="rId7"/>
                <a:stretch>
                  <a:fillRect t="-13514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213818"/>
      </p:ext>
    </p:extLst>
  </p:cSld>
  <p:clrMapOvr>
    <a:masterClrMapping/>
  </p:clrMapOvr>
  <p:transition advTm="578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726F4E1-EF6D-4B10-B1B7-AFED2E3946B5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6346096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619370-8082-40FE-A737-3EB15825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1885315-8653-4800-B081-E6CACD0EB85C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5" name="Rectangle 69">
            <a:extLst>
              <a:ext uri="{FF2B5EF4-FFF2-40B4-BE49-F238E27FC236}">
                <a16:creationId xmlns:a16="http://schemas.microsoft.com/office/drawing/2014/main" id="{A8C16E2E-9FAD-455A-9792-D6D7AD9A8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三角形式傅里叶级数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C06E0F7-348C-4427-BD65-FFFF4BF85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07" y="1407980"/>
            <a:ext cx="8343793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课堂练习</a:t>
            </a: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2】</a:t>
            </a:r>
            <a:r>
              <a:rPr kumimoji="0"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：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设周期函数 </a:t>
            </a:r>
            <a:r>
              <a:rPr kumimoji="0" lang="en-US" altLang="zh-CN" sz="2400" dirty="0">
                <a:solidFill>
                  <a:srgbClr val="000000"/>
                </a:solidFill>
                <a:latin typeface="Lucida Calligraphy" panose="03010101010101010101" pitchFamily="66" charset="0"/>
                <a:ea typeface="宋体" panose="02010600030101010101" pitchFamily="2" charset="-122"/>
              </a:rPr>
              <a:t>f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，函数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{cos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t, 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sin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正交函数集，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，试求：</a:t>
            </a: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" name="Picture 8" descr="http://202.117.122.42:9001/xhxt/xhyxt/xuexi/chart1/images/xh65.gif">
            <a:extLst>
              <a:ext uri="{FF2B5EF4-FFF2-40B4-BE49-F238E27FC236}">
                <a16:creationId xmlns:a16="http://schemas.microsoft.com/office/drawing/2014/main" id="{E97FF366-21A6-4420-8A49-F6800E53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09" y="2177359"/>
            <a:ext cx="135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903D08B2-3FB8-4BBD-99BD-CE6930027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872" y="152400"/>
            <a:ext cx="341474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D909B01-417E-4B81-8B93-894AD7427B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197" y="4127479"/>
            <a:ext cx="7531100" cy="952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929A756-EA2C-4824-A80E-9D4CA6955E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132" y="2731668"/>
            <a:ext cx="6809855" cy="142693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AF2EEA2-BB78-47BB-AD4F-B1E38E97C9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9448" y="5366273"/>
            <a:ext cx="4113568" cy="88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9E7C2F4-E98D-4412-8917-B1A2B6FD66DB}"/>
                  </a:ext>
                </a:extLst>
              </p:cNvPr>
              <p:cNvSpPr txBox="1"/>
              <p:nvPr/>
            </p:nvSpPr>
            <p:spPr>
              <a:xfrm>
                <a:off x="5480024" y="5551711"/>
                <a:ext cx="3073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为任意非负整数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9E7C2F4-E98D-4412-8917-B1A2B6FD6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24" y="5551711"/>
                <a:ext cx="3073312" cy="461665"/>
              </a:xfrm>
              <a:prstGeom prst="rect">
                <a:avLst/>
              </a:prstGeom>
              <a:blipFill>
                <a:blip r:embed="rId15"/>
                <a:stretch>
                  <a:fillRect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4CEAA340-9204-4599-8675-BC3F59FDFD0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9" name="TitleBackground">
              <a:extLst>
                <a:ext uri="{FF2B5EF4-FFF2-40B4-BE49-F238E27FC236}">
                  <a16:creationId xmlns:a16="http://schemas.microsoft.com/office/drawing/2014/main" id="{84AF6266-9617-4BDE-B49C-AF450492CB9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ColorBlock">
              <a:extLst>
                <a:ext uri="{FF2B5EF4-FFF2-40B4-BE49-F238E27FC236}">
                  <a16:creationId xmlns:a16="http://schemas.microsoft.com/office/drawing/2014/main" id="{C229367C-903D-484A-B544-33EA9E20DA4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TypeText">
              <a:extLst>
                <a:ext uri="{FF2B5EF4-FFF2-40B4-BE49-F238E27FC236}">
                  <a16:creationId xmlns:a16="http://schemas.microsoft.com/office/drawing/2014/main" id="{E642F32E-7426-49C7-BB21-302A5ED01A04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2" name="TipText">
              <a:extLst>
                <a:ext uri="{FF2B5EF4-FFF2-40B4-BE49-F238E27FC236}">
                  <a16:creationId xmlns:a16="http://schemas.microsoft.com/office/drawing/2014/main" id="{AEFB8B8C-5E28-4BBE-B728-184375E14902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F644450-8EC1-4CA3-B97C-77CABAA1EAF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061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CCF4CEE7-2709-4E0F-9B8B-55B333DB6BBF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三角形式傅里叶级数</a:t>
            </a:r>
          </a:p>
        </p:txBody>
      </p:sp>
      <p:sp>
        <p:nvSpPr>
          <p:cNvPr id="59397" name="Rectangle 1"/>
          <p:cNvSpPr>
            <a:spLocks noChangeArrowheads="1"/>
          </p:cNvSpPr>
          <p:nvPr/>
        </p:nvSpPr>
        <p:spPr bwMode="auto">
          <a:xfrm>
            <a:off x="1009650" y="1524000"/>
            <a:ext cx="76835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满足狄义赫利条件</a:t>
            </a:r>
            <a:r>
              <a:rPr kumimoji="0"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Dirichlet</a:t>
            </a:r>
            <a:r>
              <a:rPr kumimoji="0"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condition)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的周期函数可以分解为三角形式的级数</a:t>
            </a:r>
            <a:r>
              <a:rPr kumimoji="0"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- 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傅里叶级数</a:t>
            </a:r>
            <a:r>
              <a:rPr kumimoji="0"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FS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课堂练习</a:t>
            </a: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3】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9398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3612211" y="3536451"/>
            <a:ext cx="5041904" cy="2584376"/>
            <a:chOff x="2057400" y="3708314"/>
            <a:chExt cx="5181600" cy="2724150"/>
          </a:xfrm>
        </p:grpSpPr>
        <p:sp>
          <p:nvSpPr>
            <p:cNvPr id="2" name="Rounded Rectangle 1"/>
            <p:cNvSpPr/>
            <p:nvPr/>
          </p:nvSpPr>
          <p:spPr bwMode="auto">
            <a:xfrm>
              <a:off x="2057400" y="3708314"/>
              <a:ext cx="5181600" cy="2724150"/>
            </a:xfrm>
            <a:prstGeom prst="roundRect">
              <a:avLst/>
            </a:prstGeom>
            <a:noFill/>
            <a:ln w="2540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en-US"/>
            </a:p>
          </p:txBody>
        </p:sp>
        <p:pic>
          <p:nvPicPr>
            <p:cNvPr id="59401" name="Picture 2" descr="http://202.117.122.42:9001/xhxt/xhyxt/xuexi/chart1/images/c_1_1_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800" y="3917864"/>
              <a:ext cx="4694238" cy="234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2640806"/>
            <a:ext cx="6186488" cy="835819"/>
          </a:xfrm>
          <a:prstGeom prst="rect">
            <a:avLst/>
          </a:prstGeom>
        </p:spPr>
      </p:pic>
      <p:sp>
        <p:nvSpPr>
          <p:cNvPr id="11" name="Rectangle 12"/>
          <p:cNvSpPr txBox="1">
            <a:spLocks noChangeArrowheads="1"/>
          </p:cNvSpPr>
          <p:nvPr/>
        </p:nvSpPr>
        <p:spPr bwMode="auto">
          <a:xfrm>
            <a:off x="5549872" y="152400"/>
            <a:ext cx="341474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1F19AB-1314-5F42-930A-BF07094C045E}"/>
              </a:ext>
            </a:extLst>
          </p:cNvPr>
          <p:cNvGrpSpPr/>
          <p:nvPr/>
        </p:nvGrpSpPr>
        <p:grpSpPr>
          <a:xfrm>
            <a:off x="450968" y="6159984"/>
            <a:ext cx="5587840" cy="603320"/>
            <a:chOff x="171576" y="2420296"/>
            <a:chExt cx="8700194" cy="101716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CD33FD0-DA35-7147-BB74-D0BB323B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76" y="2420296"/>
              <a:ext cx="8273944" cy="1017164"/>
            </a:xfrm>
            <a:prstGeom prst="rect">
              <a:avLst/>
            </a:prstGeom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877D353-5C99-A742-ACC8-CBA82CDE8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2204" y="2730520"/>
              <a:ext cx="429566" cy="628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7521BFE-C1B3-5E47-A8EC-034BAF9ADCFD}"/>
              </a:ext>
            </a:extLst>
          </p:cNvPr>
          <p:cNvSpPr txBox="1"/>
          <p:nvPr/>
        </p:nvSpPr>
        <p:spPr>
          <a:xfrm>
            <a:off x="198397" y="5579953"/>
            <a:ext cx="162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</a:rPr>
              <a:t>Tips</a:t>
            </a:r>
            <a:r>
              <a:rPr kumimoji="1" lang="zh-Hans" altLang="en-US" dirty="0">
                <a:solidFill>
                  <a:schemeClr val="bg1"/>
                </a:solidFill>
              </a:rPr>
              <a:t>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32200"/>
      </p:ext>
    </p:extLst>
  </p:cSld>
  <p:clrMapOvr>
    <a:masterClrMapping/>
  </p:clrMapOvr>
  <p:transition advTm="578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94CF117-E404-493E-866F-D320DB50F75E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31880" y="6485792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6D7E36-A5EC-479F-A203-984DF11D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5DF5631-692D-4973-9CB2-24CB982D0A2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5" name="Rectangle 69">
            <a:extLst>
              <a:ext uri="{FF2B5EF4-FFF2-40B4-BE49-F238E27FC236}">
                <a16:creationId xmlns:a16="http://schemas.microsoft.com/office/drawing/2014/main" id="{235FED9E-3129-4C20-9069-55FD6E0A0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三角形式傅里叶级数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E4432D87-C745-4F28-9AA4-4C13619E7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" y="1524000"/>
            <a:ext cx="76835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满足狄义赫利条件</a:t>
            </a:r>
            <a:r>
              <a:rPr kumimoji="0"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Dirichlet</a:t>
            </a:r>
            <a:r>
              <a:rPr kumimoji="0"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condition)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的周期函数可以分解为三角形式的级数</a:t>
            </a:r>
            <a:r>
              <a:rPr kumimoji="0"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- 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傅里叶级数</a:t>
            </a:r>
            <a:r>
              <a:rPr kumimoji="0"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FS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课堂练习</a:t>
            </a: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3】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72B3A21-0642-4F40-81EB-FBDDEB6BA69B}"/>
              </a:ext>
            </a:extLst>
          </p:cNvPr>
          <p:cNvGrpSpPr/>
          <p:nvPr/>
        </p:nvGrpSpPr>
        <p:grpSpPr>
          <a:xfrm>
            <a:off x="3612211" y="3536451"/>
            <a:ext cx="5041904" cy="2584376"/>
            <a:chOff x="2057400" y="3708314"/>
            <a:chExt cx="5181600" cy="2724150"/>
          </a:xfrm>
        </p:grpSpPr>
        <p:sp>
          <p:nvSpPr>
            <p:cNvPr id="18" name="Rounded Rectangle 1">
              <a:extLst>
                <a:ext uri="{FF2B5EF4-FFF2-40B4-BE49-F238E27FC236}">
                  <a16:creationId xmlns:a16="http://schemas.microsoft.com/office/drawing/2014/main" id="{B7D3238A-4C83-4E64-94E3-EE1E53924F5D}"/>
                </a:ext>
              </a:extLst>
            </p:cNvPr>
            <p:cNvSpPr/>
            <p:nvPr/>
          </p:nvSpPr>
          <p:spPr bwMode="auto">
            <a:xfrm>
              <a:off x="2057400" y="3708314"/>
              <a:ext cx="5181600" cy="2724150"/>
            </a:xfrm>
            <a:prstGeom prst="roundRect">
              <a:avLst/>
            </a:prstGeom>
            <a:noFill/>
            <a:ln w="2540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en-US"/>
            </a:p>
          </p:txBody>
        </p:sp>
        <p:pic>
          <p:nvPicPr>
            <p:cNvPr id="19" name="Picture 2" descr="http://202.117.122.42:9001/xhxt/xhyxt/xuexi/chart1/images/c_1_1_5.gif">
              <a:extLst>
                <a:ext uri="{FF2B5EF4-FFF2-40B4-BE49-F238E27FC236}">
                  <a16:creationId xmlns:a16="http://schemas.microsoft.com/office/drawing/2014/main" id="{09259CB6-6C06-4A2F-8925-5793310F8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800" y="3917864"/>
              <a:ext cx="4694238" cy="234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68887F17-4BBA-4D27-8B85-3642A6B7EC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6212" y="2640806"/>
            <a:ext cx="6186488" cy="835819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F74A2EAB-A0EE-4941-89E8-BF78BE352F6A}"/>
              </a:ext>
            </a:extLst>
          </p:cNvPr>
          <p:cNvGrpSpPr/>
          <p:nvPr/>
        </p:nvGrpSpPr>
        <p:grpSpPr>
          <a:xfrm>
            <a:off x="450968" y="6159984"/>
            <a:ext cx="5587840" cy="603320"/>
            <a:chOff x="171576" y="2420296"/>
            <a:chExt cx="8700194" cy="101716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D49A3E3-7E2E-46EE-80FF-411305BAD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1576" y="2420296"/>
              <a:ext cx="8273944" cy="1017164"/>
            </a:xfrm>
            <a:prstGeom prst="rect">
              <a:avLst/>
            </a:prstGeom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A54C87F-D09F-42AD-9471-A183D4AA0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2204" y="2730520"/>
              <a:ext cx="429566" cy="628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7C0AEA3D-EADF-4ACE-90F8-7DD40D347B3A}"/>
              </a:ext>
            </a:extLst>
          </p:cNvPr>
          <p:cNvSpPr txBox="1"/>
          <p:nvPr/>
        </p:nvSpPr>
        <p:spPr>
          <a:xfrm>
            <a:off x="198397" y="5579953"/>
            <a:ext cx="162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</a:rPr>
              <a:t>Tips</a:t>
            </a:r>
            <a:r>
              <a:rPr kumimoji="1" lang="zh-Hans" altLang="en-US" dirty="0">
                <a:solidFill>
                  <a:schemeClr val="bg1"/>
                </a:solidFill>
              </a:rPr>
              <a:t>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EA4DE23-60B0-48CE-8EF6-49FC303317F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25" name="TitleBackground">
              <a:extLst>
                <a:ext uri="{FF2B5EF4-FFF2-40B4-BE49-F238E27FC236}">
                  <a16:creationId xmlns:a16="http://schemas.microsoft.com/office/drawing/2014/main" id="{0E249346-4D4C-4124-8A3F-804137A484D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ColorBlock">
              <a:extLst>
                <a:ext uri="{FF2B5EF4-FFF2-40B4-BE49-F238E27FC236}">
                  <a16:creationId xmlns:a16="http://schemas.microsoft.com/office/drawing/2014/main" id="{C4C47EF6-2320-4F53-B09C-1C6102AD6C9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TypeText">
              <a:extLst>
                <a:ext uri="{FF2B5EF4-FFF2-40B4-BE49-F238E27FC236}">
                  <a16:creationId xmlns:a16="http://schemas.microsoft.com/office/drawing/2014/main" id="{7E235E08-DC91-4FA7-80A4-689AF5E90C0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28" name="TipText">
              <a:extLst>
                <a:ext uri="{FF2B5EF4-FFF2-40B4-BE49-F238E27FC236}">
                  <a16:creationId xmlns:a16="http://schemas.microsoft.com/office/drawing/2014/main" id="{BC515A57-8D81-4F3D-A5A6-DCFAADAB2E4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2A9C057-9D09-4546-A46F-3D1F5182B1F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8695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ounded Rectangle 4"/>
          <p:cNvSpPr>
            <a:spLocks noChangeArrowheads="1"/>
          </p:cNvSpPr>
          <p:nvPr/>
        </p:nvSpPr>
        <p:spPr bwMode="auto">
          <a:xfrm>
            <a:off x="2244815" y="3643844"/>
            <a:ext cx="2676525" cy="1000125"/>
          </a:xfrm>
          <a:prstGeom prst="roundRect">
            <a:avLst>
              <a:gd name="adj" fmla="val 16667"/>
            </a:avLst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en-US" altLang="zh-CN" sz="240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604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8107998-2518-42ED-A09A-5FE15359D8D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223133" y="906174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复指数形式傅里叶级数</a:t>
            </a:r>
          </a:p>
        </p:txBody>
      </p:sp>
      <p:pic>
        <p:nvPicPr>
          <p:cNvPr id="60422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5" name="Picture 4" descr="http://202.117.122.42:9001/xhxt/xhyxt/xuexi/chart1/images/xh7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98" y="1682800"/>
            <a:ext cx="6254849" cy="9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9" name="Picture 10" descr="http://202.117.122.42:9001/xhxt/xhyxt/xuexi/chart1/images/xh78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99" y="2608264"/>
            <a:ext cx="5301053" cy="86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31" name="TextBox 18"/>
          <p:cNvSpPr txBox="1">
            <a:spLocks noChangeArrowheads="1"/>
          </p:cNvSpPr>
          <p:nvPr/>
        </p:nvSpPr>
        <p:spPr bwMode="auto">
          <a:xfrm>
            <a:off x="1197065" y="3894669"/>
            <a:ext cx="5108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简写为                                    ，其中：</a:t>
            </a:r>
            <a:endParaRPr kumimoji="0" lang="en-US" altLang="zh-CN" sz="24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60432" name="Picture 12" descr="http://202.117.122.42:9001/xhxt/xhyxt/xuexi/chart1/images/xh79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28" y="3761319"/>
            <a:ext cx="225583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3" name="Picture 14" descr="http://202.117.122.42:9001/xhxt/xhyxt/xuexi/chart1/images/xh77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665" y="3761319"/>
            <a:ext cx="1177919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4" name="Picture 16" descr="http://202.117.122.42:9001/xhxt/xhyxt/xuexi/chart1/images/xh80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665" y="4178831"/>
            <a:ext cx="1644806" cy="465137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2"/>
          <p:cNvSpPr txBox="1">
            <a:spLocks noChangeArrowheads="1"/>
          </p:cNvSpPr>
          <p:nvPr/>
        </p:nvSpPr>
        <p:spPr bwMode="auto">
          <a:xfrm>
            <a:off x="5549872" y="152400"/>
            <a:ext cx="341474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70396" y="5035504"/>
            <a:ext cx="6024156" cy="1277286"/>
            <a:chOff x="4502152" y="1523082"/>
            <a:chExt cx="4813875" cy="997894"/>
          </a:xfrm>
        </p:grpSpPr>
        <p:grpSp>
          <p:nvGrpSpPr>
            <p:cNvPr id="60423" name="Group 2"/>
            <p:cNvGrpSpPr>
              <a:grpSpLocks/>
            </p:cNvGrpSpPr>
            <p:nvPr/>
          </p:nvGrpSpPr>
          <p:grpSpPr bwMode="auto">
            <a:xfrm>
              <a:off x="4502152" y="1523082"/>
              <a:ext cx="4813875" cy="997894"/>
              <a:chOff x="1859762" y="3351436"/>
              <a:chExt cx="5181528" cy="2792773"/>
            </a:xfrm>
          </p:grpSpPr>
          <p:sp>
            <p:nvSpPr>
              <p:cNvPr id="60435" name="Rectangle 1"/>
              <p:cNvSpPr>
                <a:spLocks noChangeArrowheads="1"/>
              </p:cNvSpPr>
              <p:nvPr/>
            </p:nvSpPr>
            <p:spPr bwMode="auto">
              <a:xfrm>
                <a:off x="1859762" y="3351436"/>
                <a:ext cx="4751607" cy="1456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kumimoji="0" lang="zh-CN" altLang="en-US" sz="2400" dirty="0">
                    <a:solidFill>
                      <a:srgbClr val="00206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欧拉公式：</a:t>
                </a:r>
                <a:endParaRPr kumimoji="0" lang="en-US" altLang="zh-CN" sz="2400" dirty="0">
                  <a:solidFill>
                    <a:srgbClr val="00206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" name="Rounded Rectangle 1"/>
              <p:cNvSpPr/>
              <p:nvPr/>
            </p:nvSpPr>
            <p:spPr bwMode="auto">
              <a:xfrm>
                <a:off x="1859762" y="3420137"/>
                <a:ext cx="5181528" cy="2724072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>
                  <a:buFont typeface="Arial" panose="020B0604020202020204" pitchFamily="34" charset="0"/>
                  <a:buNone/>
                  <a:defRPr/>
                </a:pPr>
                <a:endParaRPr lang="en-US"/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7619" y="1785629"/>
              <a:ext cx="3078179" cy="61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4999268"/>
      </p:ext>
    </p:extLst>
  </p:cSld>
  <p:clrMapOvr>
    <a:masterClrMapping/>
  </p:clrMapOvr>
  <p:transition advTm="578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复指数形式傅里叶级数</a:t>
            </a:r>
          </a:p>
        </p:txBody>
      </p:sp>
      <p:sp>
        <p:nvSpPr>
          <p:cNvPr id="61445" name="Rectangle 1"/>
          <p:cNvSpPr>
            <a:spLocks noChangeArrowheads="1"/>
          </p:cNvSpPr>
          <p:nvPr/>
        </p:nvSpPr>
        <p:spPr bwMode="auto">
          <a:xfrm>
            <a:off x="1009650" y="1524000"/>
            <a:ext cx="768350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复指数形式的傅里叶级数：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课堂练习</a:t>
            </a: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4】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系数计算方法</a:t>
            </a:r>
            <a:r>
              <a:rPr kumimoji="0"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kumimoji="0" lang="en-US" altLang="zh-CN" sz="20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32" y="2217398"/>
            <a:ext cx="4329113" cy="1143000"/>
          </a:xfrm>
          <a:prstGeom prst="rect">
            <a:avLst/>
          </a:prstGeom>
        </p:spPr>
      </p:pic>
      <p:sp>
        <p:nvSpPr>
          <p:cNvPr id="9" name="Rectangle 12"/>
          <p:cNvSpPr txBox="1">
            <a:spLocks noChangeArrowheads="1"/>
          </p:cNvSpPr>
          <p:nvPr/>
        </p:nvSpPr>
        <p:spPr bwMode="auto">
          <a:xfrm>
            <a:off x="5549872" y="152400"/>
            <a:ext cx="341474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7220B1-52FF-E047-8145-0F207757C8D6}"/>
              </a:ext>
            </a:extLst>
          </p:cNvPr>
          <p:cNvSpPr txBox="1"/>
          <p:nvPr/>
        </p:nvSpPr>
        <p:spPr>
          <a:xfrm>
            <a:off x="5899111" y="4053796"/>
            <a:ext cx="32274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</a:rPr>
              <a:t>Tips</a:t>
            </a:r>
            <a:r>
              <a:rPr kumimoji="1" lang="zh-Hans" altLang="en-US" dirty="0">
                <a:solidFill>
                  <a:schemeClr val="bg1"/>
                </a:solidFill>
              </a:rPr>
              <a:t>：</a:t>
            </a:r>
            <a:endParaRPr kumimoji="1" lang="en-US" altLang="zh-Hans" dirty="0">
              <a:solidFill>
                <a:schemeClr val="bg1"/>
              </a:solidFill>
            </a:endParaRPr>
          </a:p>
          <a:p>
            <a:endParaRPr kumimoji="1" lang="en-US" altLang="zh-Hans" dirty="0">
              <a:solidFill>
                <a:schemeClr val="bg1"/>
              </a:solidFill>
            </a:endParaRPr>
          </a:p>
          <a:p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可以根据</a:t>
            </a:r>
            <a:r>
              <a:rPr kumimoji="1" lang="en-US" altLang="zh-Hans" sz="1800" i="1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F</a:t>
            </a:r>
            <a:r>
              <a:rPr kumimoji="1" lang="en-US" altLang="zh-Hans" sz="1800" i="1" baseline="-25000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</a:t>
            </a:r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Hans" sz="1800" i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en-US" altLang="zh-Hans" sz="1800" i="1" baseline="-250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</a:t>
            </a:r>
            <a:r>
              <a:rPr kumimoji="1" lang="en-US" altLang="zh-Han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, </a:t>
            </a:r>
            <a:r>
              <a:rPr kumimoji="1" lang="en-US" altLang="zh-Hans" sz="1800" i="1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b</a:t>
            </a:r>
            <a:r>
              <a:rPr kumimoji="1" lang="en-US" altLang="zh-Hans" sz="1800" i="1" baseline="-25000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</a:t>
            </a:r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的关系</a:t>
            </a:r>
            <a:endParaRPr kumimoji="1" lang="en-US" altLang="zh-Han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Han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Han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Han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也可以根据定义</a:t>
            </a:r>
            <a:endParaRPr kumimoji="1" lang="zh-CN" altLang="en-U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D763E5-F3B3-9B47-8160-EF5C5531B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83" y="4897815"/>
            <a:ext cx="3790924" cy="10103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586B09-4F3C-C044-9738-DCE4B77F6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168" y="5222681"/>
            <a:ext cx="2227967" cy="53670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134840982"/>
      </p:ext>
    </p:extLst>
  </p:cSld>
  <p:clrMapOvr>
    <a:masterClrMapping/>
  </p:clrMapOvr>
  <p:transition advTm="578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9A50B01A-37B6-4ECD-A58F-565DDE5E2DE6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17464" y="6346096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CD3050-D0E8-4FF0-82A9-087F3A1B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信号处理原理</a:t>
            </a:r>
            <a:endParaRPr lang="en-US" altLang="en-US" sz="180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70DF65D-FE92-483B-8CEA-3F5B9058FFEB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5" name="Rectangle 69">
            <a:extLst>
              <a:ext uri="{FF2B5EF4-FFF2-40B4-BE49-F238E27FC236}">
                <a16:creationId xmlns:a16="http://schemas.microsoft.com/office/drawing/2014/main" id="{ECB25A64-62C2-4B29-B05B-E7A6C2BF9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复指数形式傅里叶级数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1456DDD-DF11-4D9B-B7D9-9B40B1AA2F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8232" y="2217398"/>
            <a:ext cx="4329113" cy="1143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7AB860D-A50B-4267-8F3B-66A98F6DEA54}"/>
              </a:ext>
            </a:extLst>
          </p:cNvPr>
          <p:cNvSpPr txBox="1"/>
          <p:nvPr/>
        </p:nvSpPr>
        <p:spPr>
          <a:xfrm>
            <a:off x="5899111" y="4053796"/>
            <a:ext cx="32274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</a:rPr>
              <a:t>Tips</a:t>
            </a:r>
            <a:r>
              <a:rPr kumimoji="1" lang="zh-Hans" altLang="en-US" dirty="0">
                <a:solidFill>
                  <a:schemeClr val="bg1"/>
                </a:solidFill>
              </a:rPr>
              <a:t>：</a:t>
            </a:r>
            <a:endParaRPr kumimoji="1" lang="en-US" altLang="zh-Hans" dirty="0">
              <a:solidFill>
                <a:schemeClr val="bg1"/>
              </a:solidFill>
            </a:endParaRPr>
          </a:p>
          <a:p>
            <a:endParaRPr kumimoji="1" lang="en-US" altLang="zh-Hans" dirty="0">
              <a:solidFill>
                <a:schemeClr val="bg1"/>
              </a:solidFill>
            </a:endParaRPr>
          </a:p>
          <a:p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可以根据</a:t>
            </a:r>
            <a:r>
              <a:rPr kumimoji="1" lang="en-US" altLang="zh-Hans" sz="1800" i="1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F</a:t>
            </a:r>
            <a:r>
              <a:rPr kumimoji="1" lang="en-US" altLang="zh-Hans" sz="1800" i="1" baseline="-25000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</a:t>
            </a:r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Hans" sz="1800" i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en-US" altLang="zh-Hans" sz="1800" i="1" baseline="-250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</a:t>
            </a:r>
            <a:r>
              <a:rPr kumimoji="1" lang="en-US" altLang="zh-Han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, </a:t>
            </a:r>
            <a:r>
              <a:rPr kumimoji="1" lang="en-US" altLang="zh-Hans" sz="1800" i="1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b</a:t>
            </a:r>
            <a:r>
              <a:rPr kumimoji="1" lang="en-US" altLang="zh-Hans" sz="1800" i="1" baseline="-25000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</a:t>
            </a:r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的关系</a:t>
            </a:r>
            <a:endParaRPr kumimoji="1" lang="en-US" altLang="zh-Han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Han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Han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Han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也可以根据定义</a:t>
            </a:r>
            <a:endParaRPr kumimoji="1" lang="zh-CN" altLang="en-U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0659C1-4C80-45C7-8339-504DFC8FF7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5483" y="4897815"/>
            <a:ext cx="3790924" cy="10103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6387D38-ACF1-42D4-BC0C-01B98F69AF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5168" y="5222681"/>
            <a:ext cx="2227967" cy="53670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2" name="Rectangle 1">
            <a:extLst>
              <a:ext uri="{FF2B5EF4-FFF2-40B4-BE49-F238E27FC236}">
                <a16:creationId xmlns:a16="http://schemas.microsoft.com/office/drawing/2014/main" id="{DF56863A-3BCD-40BC-83A8-55C1B6984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" y="1524000"/>
            <a:ext cx="768350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复指数形式的傅里叶级数：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课堂练习</a:t>
            </a:r>
            <a:r>
              <a:rPr kumimoji="0"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4】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系数计算方法</a:t>
            </a:r>
            <a:r>
              <a:rPr kumimoji="0"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kumimoji="0" lang="en-US" altLang="zh-CN" sz="20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2D3931B-0659-4B49-BDCA-C0F4FD2B2F1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9" name="TitleBackground">
              <a:extLst>
                <a:ext uri="{FF2B5EF4-FFF2-40B4-BE49-F238E27FC236}">
                  <a16:creationId xmlns:a16="http://schemas.microsoft.com/office/drawing/2014/main" id="{CE500FD3-4757-4E0E-831B-CDD5B5319BD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ColorBlock">
              <a:extLst>
                <a:ext uri="{FF2B5EF4-FFF2-40B4-BE49-F238E27FC236}">
                  <a16:creationId xmlns:a16="http://schemas.microsoft.com/office/drawing/2014/main" id="{B4FDAA57-D805-4911-90FA-DA980CAB1FD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TypeText">
              <a:extLst>
                <a:ext uri="{FF2B5EF4-FFF2-40B4-BE49-F238E27FC236}">
                  <a16:creationId xmlns:a16="http://schemas.microsoft.com/office/drawing/2014/main" id="{9E760812-B7CC-4DAF-8E03-A35F0F2FA5C6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2" name="TipText">
              <a:extLst>
                <a:ext uri="{FF2B5EF4-FFF2-40B4-BE49-F238E27FC236}">
                  <a16:creationId xmlns:a16="http://schemas.microsoft.com/office/drawing/2014/main" id="{9B813FA1-9ECE-45CC-90A0-DCF158F7E27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797AA3B-1291-4DD3-A56C-39F5CF53888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0245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复指数形式傅里叶级数</a:t>
            </a: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t="-7937" b="19051"/>
          <a:stretch/>
        </p:blipFill>
        <p:spPr>
          <a:xfrm>
            <a:off x="1219296" y="1600199"/>
            <a:ext cx="6775256" cy="4239683"/>
          </a:xfrm>
          <a:prstGeom prst="rect">
            <a:avLst/>
          </a:prstGeom>
        </p:spPr>
      </p:pic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5549872" y="152400"/>
            <a:ext cx="341474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238387"/>
      </p:ext>
    </p:extLst>
  </p:cSld>
  <p:clrMapOvr>
    <a:masterClrMapping/>
  </p:clrMapOvr>
  <p:transition advTm="578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06188" y="946855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r>
              <a:rPr kumimoji="0"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Tips: </a:t>
            </a:r>
            <a:endParaRPr kumimoji="0"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5549872" y="152400"/>
            <a:ext cx="341474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223121" y="1869443"/>
            <a:ext cx="6339504" cy="4607557"/>
            <a:chOff x="1289144" y="2069414"/>
            <a:chExt cx="6339504" cy="46075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9144" y="2069414"/>
              <a:ext cx="5797384" cy="442348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DCC19F9-9226-8243-A89D-9156CEC4F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9787" y="3029404"/>
              <a:ext cx="4257726" cy="125175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94D862B-57AE-CF42-B3AC-46EA03EEE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9216" y="5421423"/>
              <a:ext cx="4182274" cy="1255548"/>
            </a:xfrm>
            <a:prstGeom prst="rect">
              <a:avLst/>
            </a:prstGeom>
          </p:spPr>
        </p:pic>
        <p:sp>
          <p:nvSpPr>
            <p:cNvPr id="2" name="圆角矩形 1"/>
            <p:cNvSpPr/>
            <p:nvPr/>
          </p:nvSpPr>
          <p:spPr bwMode="auto">
            <a:xfrm>
              <a:off x="5737513" y="3079121"/>
              <a:ext cx="1891135" cy="1131549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 bwMode="auto">
            <a:xfrm>
              <a:off x="5671490" y="5453387"/>
              <a:ext cx="1891135" cy="1131549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513" y="1261104"/>
            <a:ext cx="3002973" cy="723405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773910355"/>
      </p:ext>
    </p:extLst>
  </p:cSld>
  <p:clrMapOvr>
    <a:masterClrMapping/>
  </p:clrMapOvr>
  <p:transition advTm="578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-45736" y="1011450"/>
            <a:ext cx="9010391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傅里叶级数展开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时域与频域的关系</a:t>
            </a:r>
            <a:r>
              <a:rPr lang="en-US" altLang="zh-CN" sz="2400" dirty="0">
                <a:solidFill>
                  <a:schemeClr val="bg1"/>
                </a:solidFill>
              </a:rPr>
              <a:t>—— </a:t>
            </a:r>
            <a:r>
              <a:rPr lang="zh-CN" altLang="en-US" sz="2400" dirty="0">
                <a:solidFill>
                  <a:schemeClr val="bg1"/>
                </a:solidFill>
              </a:rPr>
              <a:t>帕斯瓦尔方程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/>
            <a:r>
              <a:rPr lang="zh-CN" altLang="en-US" sz="2400" dirty="0">
                <a:solidFill>
                  <a:schemeClr val="bg1"/>
                </a:solidFill>
              </a:rPr>
              <a:t>周期信号的</a:t>
            </a:r>
            <a:r>
              <a:rPr lang="zh-CN" altLang="en-US" sz="2400" dirty="0">
                <a:solidFill>
                  <a:srgbClr val="0070C0"/>
                </a:solidFill>
              </a:rPr>
              <a:t>平均功率</a:t>
            </a:r>
            <a:r>
              <a:rPr lang="zh-CN" altLang="en-US" sz="2400" dirty="0">
                <a:solidFill>
                  <a:schemeClr val="bg1"/>
                </a:solidFill>
              </a:rPr>
              <a:t>等于傅里叶级数展开各谐波分量有效值的平方和，也即</a:t>
            </a:r>
            <a:r>
              <a:rPr lang="zh-CN" altLang="en-US" sz="2400" dirty="0">
                <a:solidFill>
                  <a:srgbClr val="0070C0"/>
                </a:solidFill>
              </a:rPr>
              <a:t>时域和频域的能量守恒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407" y="2479748"/>
            <a:ext cx="4872038" cy="3743325"/>
          </a:xfrm>
          <a:prstGeom prst="rect">
            <a:avLst/>
          </a:prstGeom>
        </p:spPr>
      </p:pic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5549872" y="152400"/>
            <a:ext cx="341474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傅里叶级数展开</a:t>
            </a:r>
            <a:endParaRPr kumimoji="0" lang="zh-CN" altLang="en-US"/>
          </a:p>
        </p:txBody>
      </p:sp>
      <p:sp>
        <p:nvSpPr>
          <p:cNvPr id="11" name="Rounded Rectangle 1"/>
          <p:cNvSpPr/>
          <p:nvPr/>
        </p:nvSpPr>
        <p:spPr bwMode="auto">
          <a:xfrm>
            <a:off x="181043" y="4546568"/>
            <a:ext cx="2765977" cy="1142823"/>
          </a:xfrm>
          <a:prstGeom prst="roundRect">
            <a:avLst/>
          </a:prstGeom>
          <a:noFill/>
          <a:ln w="254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224911" y="4694344"/>
            <a:ext cx="274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</a:rPr>
              <a:t>Tips: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</a:rPr>
              <a:t>帕斯瓦尔定理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A4C93D-B85F-634A-882E-044BA4AB1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608" y="3887554"/>
            <a:ext cx="3780837" cy="8067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BBBD609-03F1-9844-8E33-CBDA6DCCF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54" y="5116474"/>
            <a:ext cx="2439110" cy="5431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493CD1-4BB0-F946-B301-2A8781376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046" y="4647863"/>
            <a:ext cx="3439599" cy="8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20181"/>
      </p:ext>
    </p:extLst>
  </p:cSld>
  <p:clrMapOvr>
    <a:masterClrMapping/>
  </p:clrMapOvr>
  <p:transition advTm="578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D971317-AC52-447A-BF61-C5F4A7DDB7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1117568"/>
            <a:ext cx="6221310" cy="34290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1"/>
                </a:solidFill>
              </a:rPr>
              <a:t>信号的分解方法</a:t>
            </a:r>
            <a:endParaRPr kumimoji="0" lang="en-US" altLang="zh-CN" sz="4400" dirty="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1"/>
                </a:solidFill>
              </a:rPr>
              <a:t>函数的正交分解</a:t>
            </a: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1"/>
                </a:solidFill>
              </a:rPr>
              <a:t>信号的正交变换</a:t>
            </a:r>
            <a:endParaRPr kumimoji="0" lang="en-US" altLang="zh-CN" sz="4400" dirty="0">
              <a:solidFill>
                <a:schemeClr val="bg1"/>
              </a:solidFill>
            </a:endParaRPr>
          </a:p>
        </p:txBody>
      </p:sp>
      <p:sp>
        <p:nvSpPr>
          <p:cNvPr id="25604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 信号的分解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209772"/>
      </p:ext>
    </p:extLst>
  </p:cSld>
  <p:clrMapOvr>
    <a:masterClrMapping/>
  </p:clrMapOvr>
  <p:transition advTm="11078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40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3" y="914400"/>
            <a:ext cx="8032520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傅里叶变换 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– 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频谱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: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0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       </a:t>
            </a:r>
            <a:endParaRPr lang="en-US" altLang="zh-CN" sz="800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r>
              <a:rPr lang="zh-CN" altLang="en-US" sz="2800" dirty="0">
                <a:solidFill>
                  <a:srgbClr val="0070C0"/>
                </a:solidFill>
              </a:rPr>
              <a:t>周期信号的傅里叶频谱特点：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48" y="1543104"/>
            <a:ext cx="5387340" cy="99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86" y="3429000"/>
            <a:ext cx="85915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822" y="3471660"/>
            <a:ext cx="615440" cy="3764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104" y="3987784"/>
            <a:ext cx="406400" cy="508000"/>
          </a:xfrm>
          <a:prstGeom prst="rect">
            <a:avLst/>
          </a:prstGeom>
        </p:spPr>
      </p:pic>
      <p:sp>
        <p:nvSpPr>
          <p:cNvPr id="11" name="Rectangle 12"/>
          <p:cNvSpPr txBox="1">
            <a:spLocks noChangeArrowheads="1"/>
          </p:cNvSpPr>
          <p:nvPr/>
        </p:nvSpPr>
        <p:spPr bwMode="auto">
          <a:xfrm>
            <a:off x="5840413" y="152400"/>
            <a:ext cx="312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周期信号的</a:t>
            </a:r>
            <a:r>
              <a:rPr kumimoji="0" lang="en-US" altLang="zh-CN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629181"/>
      </p:ext>
    </p:extLst>
  </p:cSld>
  <p:clrMapOvr>
    <a:masterClrMapping/>
  </p:clrMapOvr>
  <p:transition advTm="578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13"/>
          <p:cNvSpPr>
            <a:spLocks noChangeArrowheads="1"/>
          </p:cNvSpPr>
          <p:nvPr/>
        </p:nvSpPr>
        <p:spPr bwMode="auto">
          <a:xfrm>
            <a:off x="179388" y="796925"/>
            <a:ext cx="8856662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85850" indent="-34290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8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</a:rPr>
              <a:t>    信号      举例：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1800"/>
              </a:spcBef>
              <a:buClrTx/>
              <a:buSzTx/>
              <a:buFontTx/>
              <a:buNone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1800"/>
              </a:spcBef>
              <a:buClrTx/>
              <a:buSzTx/>
              <a:buFontTx/>
              <a:buNone/>
            </a:pPr>
            <a:endParaRPr lang="en-US" altLang="zh-CN" sz="8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1800"/>
              </a:spcBef>
              <a:buClrTx/>
              <a:buSzTx/>
              <a:buFontTx/>
              <a:buNone/>
            </a:pPr>
            <a:endParaRPr lang="en-US" altLang="zh-CN" sz="8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18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</a:rPr>
              <a:t>     该信号傅里叶频谱的几何直观：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1800"/>
              </a:spcBef>
              <a:buClrTx/>
              <a:buSzTx/>
              <a:buFontTx/>
              <a:buNone/>
            </a:pP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26628" name="灯片编号占位符 3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9F14CE-2B07-4FFE-93E9-96185B19E34B}" type="slidenum">
              <a:rPr lang="en-US" altLang="zh-CN" sz="1200">
                <a:latin typeface="Garamond" panose="02020404030301010803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CN" sz="1200">
              <a:latin typeface="Garamond" panose="02020404030301010803" pitchFamily="18" charset="0"/>
            </a:endParaRPr>
          </a:p>
        </p:txBody>
      </p:sp>
      <p:sp>
        <p:nvSpPr>
          <p:cNvPr id="26629" name="灯片编号占位符 8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2324368-3191-49D8-96F2-2C9061809A3E}" type="slidenum">
              <a:rPr lang="en-US" altLang="zh-CN" sz="1200">
                <a:latin typeface="Garamond" panose="02020404030301010803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CN" sz="1200">
              <a:latin typeface="Garamond" panose="02020404030301010803" pitchFamily="18" charset="0"/>
            </a:endParaRPr>
          </a:p>
        </p:txBody>
      </p:sp>
      <p:sp>
        <p:nvSpPr>
          <p:cNvPr id="26630" name="Rectangle 2"/>
          <p:cNvSpPr>
            <a:spLocks noChangeArrowheads="1"/>
          </p:cNvSpPr>
          <p:nvPr/>
        </p:nvSpPr>
        <p:spPr bwMode="auto">
          <a:xfrm>
            <a:off x="457200" y="350838"/>
            <a:ext cx="8229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800" b="1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26631" name="Rectangle 6"/>
          <p:cNvSpPr>
            <a:spLocks noChangeArrowheads="1"/>
          </p:cNvSpPr>
          <p:nvPr/>
        </p:nvSpPr>
        <p:spPr bwMode="auto">
          <a:xfrm>
            <a:off x="547688" y="1420813"/>
            <a:ext cx="8596312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endParaRPr lang="zh-CN" altLang="en-US" sz="2800"/>
          </a:p>
          <a:p>
            <a:pPr algn="just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en-US" sz="2600"/>
              <a:t>           </a:t>
            </a:r>
            <a:endParaRPr lang="zh-CN" altLang="en-US" sz="3400"/>
          </a:p>
        </p:txBody>
      </p:sp>
      <p:graphicFrame>
        <p:nvGraphicFramePr>
          <p:cNvPr id="26633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946543"/>
              </p:ext>
            </p:extLst>
          </p:nvPr>
        </p:nvGraphicFramePr>
        <p:xfrm>
          <a:off x="1401445" y="1004730"/>
          <a:ext cx="5111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Equation" r:id="rId5" imgW="304536" imgH="203024" progId="Equation.DSMT4">
                  <p:embed/>
                </p:oleObj>
              </mc:Choice>
              <mc:Fallback>
                <p:oleObj name="Equation" r:id="rId5" imgW="304536" imgH="203024" progId="Equation.DSMT4">
                  <p:embed/>
                  <p:pic>
                    <p:nvPicPr>
                      <p:cNvPr id="26633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445" y="1004730"/>
                        <a:ext cx="51117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B8D88F76-AA77-40E6-A2D2-61523FEBE5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18" b="27369"/>
          <a:stretch/>
        </p:blipFill>
        <p:spPr>
          <a:xfrm>
            <a:off x="1653444" y="1580978"/>
            <a:ext cx="5852172" cy="1778174"/>
          </a:xfrm>
          <a:prstGeom prst="rect">
            <a:avLst/>
          </a:prstGeom>
        </p:spPr>
      </p:pic>
      <p:pic>
        <p:nvPicPr>
          <p:cNvPr id="26634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34" b="88815"/>
          <a:stretch/>
        </p:blipFill>
        <p:spPr bwMode="auto">
          <a:xfrm>
            <a:off x="1202525" y="1635169"/>
            <a:ext cx="1134339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858110-C591-42D8-BF81-01987608F5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942" y="4008821"/>
            <a:ext cx="3790308" cy="2842731"/>
          </a:xfrm>
          <a:prstGeom prst="rect">
            <a:avLst/>
          </a:prstGeom>
        </p:spPr>
      </p:pic>
      <p:sp>
        <p:nvSpPr>
          <p:cNvPr id="14" name="Rectangle 12"/>
          <p:cNvSpPr txBox="1">
            <a:spLocks noChangeArrowheads="1"/>
          </p:cNvSpPr>
          <p:nvPr/>
        </p:nvSpPr>
        <p:spPr bwMode="auto">
          <a:xfrm>
            <a:off x="4851392" y="152400"/>
            <a:ext cx="411322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周期信号的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示例</a:t>
            </a:r>
            <a:endParaRPr kumimoji="0" lang="zh-CN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6347711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42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11245528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 </a:t>
            </a:r>
            <a:r>
              <a:rPr kumimoji="0" lang="mr-IN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–</a:t>
            </a:r>
            <a:r>
              <a:rPr lang="zh-CN" altLang="en-US" dirty="0">
                <a:solidFill>
                  <a:srgbClr val="0070C0"/>
                </a:solidFill>
              </a:rPr>
              <a:t>周期矩形脉冲信号的</a:t>
            </a:r>
            <a:r>
              <a:rPr lang="en-US" altLang="zh-CN" dirty="0">
                <a:solidFill>
                  <a:srgbClr val="0070C0"/>
                </a:solidFill>
              </a:rPr>
              <a:t>FS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 </a:t>
            </a:r>
            <a:endParaRPr lang="zh-CN" altLang="en-US" dirty="0">
              <a:solidFill>
                <a:srgbClr val="0070C0"/>
              </a:solidFill>
            </a:endParaRPr>
          </a:p>
          <a:p>
            <a:pPr marL="0" indent="0">
              <a:spcBef>
                <a:spcPct val="0"/>
              </a:spcBef>
              <a:buClrTx/>
              <a:buNone/>
              <a:defRPr/>
            </a:pPr>
            <a:endParaRPr lang="en-US" altLang="zh-CN" dirty="0">
              <a:solidFill>
                <a:schemeClr val="accent2"/>
              </a:solidFill>
            </a:endParaRPr>
          </a:p>
          <a:p>
            <a:pPr marL="0" indent="0">
              <a:spcBef>
                <a:spcPct val="0"/>
              </a:spcBef>
              <a:buClrTx/>
              <a:buNone/>
              <a:defRPr/>
            </a:pPr>
            <a:r>
              <a:rPr lang="zh-CN" altLang="en-US" dirty="0">
                <a:solidFill>
                  <a:schemeClr val="accent2"/>
                </a:solidFill>
              </a:rPr>
              <a:t>周期矩形脉冲信号  </a:t>
            </a:r>
            <a:r>
              <a:rPr lang="zh-CN" altLang="en-US" dirty="0">
                <a:solidFill>
                  <a:srgbClr val="0070C0"/>
                </a:solidFill>
              </a:rPr>
              <a:t>？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设周期矩形脉冲信号</a:t>
            </a:r>
            <a:r>
              <a:rPr lang="en-US" altLang="zh-CN" sz="2400" dirty="0">
                <a:solidFill>
                  <a:schemeClr val="bg1"/>
                </a:solidFill>
              </a:rPr>
              <a:t>f(</a:t>
            </a:r>
            <a:r>
              <a:rPr lang="en-US" altLang="zh-CN" sz="2400" i="1" dirty="0">
                <a:solidFill>
                  <a:schemeClr val="bg1"/>
                </a:solidFill>
              </a:rPr>
              <a:t>t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r>
              <a:rPr lang="zh-CN" altLang="en-US" sz="2400" dirty="0">
                <a:solidFill>
                  <a:schemeClr val="bg1"/>
                </a:solidFill>
              </a:rPr>
              <a:t>的脉冲宽度为</a:t>
            </a:r>
            <a:r>
              <a:rPr lang="en-US" altLang="zh-CN" sz="2400" i="1" dirty="0" err="1">
                <a:solidFill>
                  <a:schemeClr val="bg1"/>
                </a:solidFill>
              </a:rPr>
              <a:t>τ</a:t>
            </a:r>
            <a:r>
              <a:rPr lang="zh-CN" altLang="en-US" sz="2400" dirty="0">
                <a:solidFill>
                  <a:schemeClr val="bg1"/>
                </a:solidFill>
              </a:rPr>
              <a:t>， 脉冲幅度为</a:t>
            </a:r>
            <a:r>
              <a:rPr lang="en-US" altLang="zh-CN" sz="2400" i="1" dirty="0">
                <a:solidFill>
                  <a:schemeClr val="bg1"/>
                </a:solidFill>
              </a:rPr>
              <a:t>E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spcBef>
                <a:spcPct val="0"/>
              </a:spcBef>
              <a:buClr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重复周期为</a:t>
            </a:r>
            <a:r>
              <a:rPr lang="en-US" altLang="zh-CN" sz="2400" i="1" dirty="0">
                <a:solidFill>
                  <a:schemeClr val="bg1"/>
                </a:solidFill>
              </a:rPr>
              <a:t>T</a:t>
            </a:r>
            <a:r>
              <a:rPr lang="en-US" altLang="zh-CN" sz="2400" baseline="-25000" dirty="0">
                <a:solidFill>
                  <a:schemeClr val="bg1"/>
                </a:solidFill>
              </a:rPr>
              <a:t>1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None/>
              <a:defRPr/>
            </a:pPr>
            <a:br>
              <a:rPr lang="en-US" altLang="zh-CN" dirty="0">
                <a:solidFill>
                  <a:srgbClr val="0070C0"/>
                </a:solidFill>
              </a:rPr>
            </a:br>
            <a:endParaRPr lang="en-US" altLang="zh-CN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2CC4026-ED55-4559-B446-5A8377ABF634}"/>
              </a:ext>
            </a:extLst>
          </p:cNvPr>
          <p:cNvGrpSpPr/>
          <p:nvPr/>
        </p:nvGrpSpPr>
        <p:grpSpPr>
          <a:xfrm>
            <a:off x="2825800" y="3384171"/>
            <a:ext cx="4540120" cy="2749531"/>
            <a:chOff x="2825800" y="3384171"/>
            <a:chExt cx="4540120" cy="274953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15715C1-FA8E-4E75-96A1-00BFCE38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800" y="3384171"/>
              <a:ext cx="4540120" cy="274953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975238F-3490-4DCB-A63B-34C83BB6404B}"/>
                </a:ext>
              </a:extLst>
            </p:cNvPr>
            <p:cNvSpPr/>
            <p:nvPr/>
          </p:nvSpPr>
          <p:spPr bwMode="auto">
            <a:xfrm>
              <a:off x="4781544" y="4057632"/>
              <a:ext cx="279392" cy="27939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C18A954-644C-4D10-A280-E411F8F8B32B}"/>
                </a:ext>
              </a:extLst>
            </p:cNvPr>
            <p:cNvSpPr txBox="1"/>
            <p:nvPr/>
          </p:nvSpPr>
          <p:spPr>
            <a:xfrm>
              <a:off x="4721869" y="3966495"/>
              <a:ext cx="419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solidFill>
                    <a:schemeClr val="bg1"/>
                  </a:solidFill>
                </a:rPr>
                <a:t>E</a:t>
              </a:r>
              <a:endParaRPr lang="zh-CN" altLang="en-US" dirty="0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53C5883-C85D-42B5-9905-D9DEC4F241A5}"/>
              </a:ext>
            </a:extLst>
          </p:cNvPr>
          <p:cNvSpPr/>
          <p:nvPr/>
        </p:nvSpPr>
        <p:spPr bwMode="auto">
          <a:xfrm>
            <a:off x="4851392" y="3343805"/>
            <a:ext cx="838176" cy="55878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1B7179-84A3-4592-823F-5AC8ADB0609D}"/>
              </a:ext>
            </a:extLst>
          </p:cNvPr>
          <p:cNvSpPr txBox="1"/>
          <p:nvPr/>
        </p:nvSpPr>
        <p:spPr>
          <a:xfrm>
            <a:off x="4781544" y="3435572"/>
            <a:ext cx="5779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f(</a:t>
            </a:r>
            <a:r>
              <a:rPr lang="en-US" altLang="zh-CN" sz="2400" i="1" dirty="0">
                <a:solidFill>
                  <a:schemeClr val="bg1"/>
                </a:solidFill>
              </a:rPr>
              <a:t>t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endParaRPr lang="zh-CN" altLang="en-US" dirty="0"/>
          </a:p>
        </p:txBody>
      </p:sp>
      <p:sp>
        <p:nvSpPr>
          <p:cNvPr id="13" name="Rectangle 12"/>
          <p:cNvSpPr txBox="1">
            <a:spLocks noChangeArrowheads="1"/>
          </p:cNvSpPr>
          <p:nvPr/>
        </p:nvSpPr>
        <p:spPr bwMode="auto">
          <a:xfrm>
            <a:off x="4851392" y="152400"/>
            <a:ext cx="411322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周期信号的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示例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531266"/>
      </p:ext>
    </p:extLst>
  </p:cSld>
  <p:clrMapOvr>
    <a:masterClrMapping/>
  </p:clrMapOvr>
  <p:transition advTm="578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46816" y="657216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43</a:t>
            </a:fld>
            <a:endParaRPr kumimoji="0" lang="en-US" altLang="zh-CN" sz="1800" dirty="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451607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 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 </a:t>
            </a:r>
            <a:r>
              <a:rPr lang="zh-CN" altLang="en-US" dirty="0">
                <a:solidFill>
                  <a:srgbClr val="0070C0"/>
                </a:solidFill>
              </a:rPr>
              <a:t>周期矩形脉冲信号的</a:t>
            </a:r>
            <a:r>
              <a:rPr lang="en-US" altLang="zh-CN" dirty="0">
                <a:solidFill>
                  <a:srgbClr val="0070C0"/>
                </a:solidFill>
              </a:rPr>
              <a:t>FS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: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endParaRPr kumimoji="0" lang="en-US" altLang="zh-CN" sz="24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81FC6E6-5F64-CD47-AE16-FEAEB3E8F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64" y="3708392"/>
            <a:ext cx="136845" cy="1596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7864D1-2E2D-B746-BB70-0A2EFE8F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883" y="3679818"/>
            <a:ext cx="136845" cy="1596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A655E7-46EC-B346-91C3-8CB76F68F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532" y="3693782"/>
            <a:ext cx="136845" cy="1596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F7C509-33F7-8E46-BCE2-DC81B00C9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76" y="3688056"/>
            <a:ext cx="136845" cy="1596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6E9FE1-7188-9E45-BB06-56159C86C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885" y="3700873"/>
            <a:ext cx="136845" cy="1596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D210E77-68BE-0A40-AD46-E1A0B73FF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56" y="3685043"/>
            <a:ext cx="136845" cy="1596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EBFF24-3CFE-BF42-B97F-F712FA687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570" y="3554302"/>
            <a:ext cx="995475" cy="7866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61C1F9-7AE3-8743-8346-587274CA6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72" y="1536340"/>
            <a:ext cx="5144100" cy="301550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31ABAF-93C1-EC46-98A7-EB00864ABDB7}"/>
              </a:ext>
            </a:extLst>
          </p:cNvPr>
          <p:cNvGrpSpPr/>
          <p:nvPr/>
        </p:nvGrpSpPr>
        <p:grpSpPr>
          <a:xfrm>
            <a:off x="601989" y="1484590"/>
            <a:ext cx="7724775" cy="4782233"/>
            <a:chOff x="800208" y="1543104"/>
            <a:chExt cx="7724775" cy="478223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08" y="1543104"/>
              <a:ext cx="7724775" cy="467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FE7DED35-7DFB-1340-BFD7-1241A79D9665}"/>
                    </a:ext>
                  </a:extLst>
                </p:cNvPr>
                <p:cNvSpPr/>
                <p:nvPr/>
              </p:nvSpPr>
              <p:spPr bwMode="auto">
                <a:xfrm>
                  <a:off x="1659115" y="5068073"/>
                  <a:ext cx="5414646" cy="1257264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0" lang="en-US" altLang="zh-CN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  <m: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𝑘</m:t>
                            </m:r>
                            <m: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𝜋</m:t>
                            </m:r>
                          </m:num>
                          <m:den>
                            <m: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𝜏</m:t>
                            </m:r>
                          </m:den>
                        </m:f>
                        <m:r>
                          <a:rPr kumimoji="0" lang="en-US" altLang="zh-CN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kumimoji="0" lang="en-US" altLang="zh-CN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  <m:r>
                          <a:rPr kumimoji="0" lang="en-US" altLang="zh-CN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∈</m:t>
                        </m:r>
                        <m:sSup>
                          <m:sSupPr>
                            <m:ctrlP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𝑁</m:t>
                            </m:r>
                          </m:e>
                          <m:sup>
                            <m: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FE7DED35-7DFB-1340-BFD7-1241A79D96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59115" y="5068073"/>
                  <a:ext cx="5414646" cy="12572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478068-EF0C-594C-8BE4-E4A906A63B1B}"/>
                  </a:ext>
                </a:extLst>
              </p:cNvPr>
              <p:cNvSpPr txBox="1"/>
              <p:nvPr/>
            </p:nvSpPr>
            <p:spPr>
              <a:xfrm>
                <a:off x="311272" y="5779397"/>
                <a:ext cx="8607304" cy="102996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Tips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：周期为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，脉冲宽度为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，脉冲幅度为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的周期矩形脉冲信号，谱线包络线为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𝑠𝑎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𝜔𝜏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  （证明见课后参考）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478068-EF0C-594C-8BE4-E4A906A63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72" y="5779397"/>
                <a:ext cx="8607304" cy="1029962"/>
              </a:xfrm>
              <a:prstGeom prst="rect">
                <a:avLst/>
              </a:prstGeom>
              <a:blipFill>
                <a:blip r:embed="rId9"/>
                <a:stretch>
                  <a:fillRect l="-990" t="-584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58A0B87A-7AF2-4A74-BB74-0AB2954841E8}"/>
              </a:ext>
            </a:extLst>
          </p:cNvPr>
          <p:cNvSpPr/>
          <p:nvPr/>
        </p:nvSpPr>
        <p:spPr bwMode="auto">
          <a:xfrm>
            <a:off x="4168218" y="4620822"/>
            <a:ext cx="3546941" cy="37175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2"/>
          <p:cNvSpPr txBox="1">
            <a:spLocks noChangeArrowheads="1"/>
          </p:cNvSpPr>
          <p:nvPr/>
        </p:nvSpPr>
        <p:spPr bwMode="auto">
          <a:xfrm>
            <a:off x="4851392" y="152400"/>
            <a:ext cx="411322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周期信号的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示例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115495"/>
      </p:ext>
    </p:extLst>
  </p:cSld>
  <p:clrMapOvr>
    <a:masterClrMapping/>
  </p:clrMapOvr>
  <p:transition advTm="578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9"/>
              <p:cNvSpPr>
                <a:spLocks noChangeArrowheads="1"/>
              </p:cNvSpPr>
              <p:nvPr/>
            </p:nvSpPr>
            <p:spPr bwMode="auto">
              <a:xfrm>
                <a:off x="311272" y="914400"/>
                <a:ext cx="8451607" cy="4260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571500" indent="-5715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Times New Roman" panose="02020603050405020304" pitchFamily="18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defRPr/>
                </a:pPr>
                <a:r>
                  <a:rPr kumimoji="0" lang="zh-CN" alt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周期信号的</a:t>
                </a:r>
                <a:r>
                  <a:rPr kumimoji="0" lang="en-US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FS</a:t>
                </a:r>
                <a:r>
                  <a:rPr kumimoji="0" lang="en-US" altLang="zh-CN" b="1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:</a:t>
                </a:r>
              </a:p>
              <a:p>
                <a:pPr lvl="1">
                  <a:spcBef>
                    <a:spcPts val="1200"/>
                  </a:spcBef>
                  <a:buClr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sz="2800" dirty="0">
                    <a:solidFill>
                      <a:srgbClr val="002060"/>
                    </a:solidFill>
                  </a:rPr>
                  <a:t>在频域，能量主要集中在第一个零点以内！</a:t>
                </a:r>
                <a:endParaRPr lang="en-US" altLang="zh-CN" sz="2800" dirty="0">
                  <a:solidFill>
                    <a:srgbClr val="002060"/>
                  </a:solidFill>
                </a:endParaRPr>
              </a:p>
              <a:p>
                <a:pPr lvl="1">
                  <a:spcBef>
                    <a:spcPts val="1200"/>
                  </a:spcBef>
                  <a:buClrTx/>
                  <a:buFont typeface="Wingdings" panose="05000000000000000000" pitchFamily="2" charset="2"/>
                  <a:buChar char="Ø"/>
                  <a:defRPr/>
                </a:pPr>
                <a:r>
                  <a:rPr kumimoji="0" lang="en-US" altLang="zh-CN" sz="28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</a:rPr>
                  <a:t> </a:t>
                </a:r>
              </a:p>
              <a:p>
                <a:pPr lvl="1">
                  <a:spcBef>
                    <a:spcPts val="1200"/>
                  </a:spcBef>
                  <a:buClrTx/>
                  <a:buFont typeface="Wingdings" panose="05000000000000000000" pitchFamily="2" charset="2"/>
                  <a:buChar char="Ø"/>
                  <a:defRPr/>
                </a:pPr>
                <a:endParaRPr kumimoji="0" lang="en-US" altLang="zh-CN" sz="2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lvl="1">
                  <a:spcBef>
                    <a:spcPts val="1200"/>
                  </a:spcBef>
                  <a:buClrTx/>
                  <a:buFont typeface="Wingdings" panose="05000000000000000000" pitchFamily="2" charset="2"/>
                  <a:buChar char="Ø"/>
                  <a:defRPr/>
                </a:pPr>
                <a:endParaRPr kumimoji="0" lang="en-US" altLang="zh-CN" sz="2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 lvl="1">
                  <a:spcBef>
                    <a:spcPts val="1200"/>
                  </a:spcBef>
                  <a:buClrTx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800" dirty="0">
                    <a:solidFill>
                      <a:srgbClr val="002060"/>
                    </a:solidFill>
                  </a:rPr>
                  <a:t>常把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rgbClr val="002060"/>
                    </a:solidFill>
                  </a:rPr>
                  <a:t> 这段频率范围称为矩形信号的频带宽度，简称带宽。</a:t>
                </a:r>
                <a:endParaRPr lang="en-US" altLang="zh-CN" sz="2800" dirty="0">
                  <a:solidFill>
                    <a:srgbClr val="002060"/>
                  </a:solidFill>
                </a:endParaRPr>
              </a:p>
              <a:p>
                <a:pPr lvl="1">
                  <a:spcBef>
                    <a:spcPts val="1200"/>
                  </a:spcBef>
                  <a:buClrTx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800" dirty="0">
                    <a:solidFill>
                      <a:srgbClr val="002060"/>
                    </a:solidFill>
                  </a:rPr>
                  <a:t>带宽只与脉冲的脉宽有关，而与脉高和周期均无关。</a:t>
                </a:r>
                <a:endParaRPr kumimoji="0" lang="en-US" altLang="zh-CN" sz="2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defRPr/>
                </a:pPr>
                <a:endParaRPr kumimoji="0" lang="en-US" altLang="zh-CN" sz="2400" b="1" dirty="0">
                  <a:solidFill>
                    <a:srgbClr val="A5002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272" y="914400"/>
                <a:ext cx="8451607" cy="4260800"/>
              </a:xfrm>
              <a:prstGeom prst="rect">
                <a:avLst/>
              </a:prstGeom>
              <a:blipFill>
                <a:blip r:embed="rId2"/>
                <a:stretch>
                  <a:fillRect l="-1802" t="-3284" r="-751" b="-2238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3E59396-D177-8C4D-B2DD-8F6478266D57}"/>
                  </a:ext>
                </a:extLst>
              </p:cNvPr>
              <p:cNvSpPr txBox="1"/>
              <p:nvPr/>
            </p:nvSpPr>
            <p:spPr>
              <a:xfrm>
                <a:off x="1219296" y="2267955"/>
                <a:ext cx="7543583" cy="1510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实际上，在允许一定失真的条件下，可以要求一个通信系统只把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kumimoji="1"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频率</m:t>
                    </m:r>
                    <m:r>
                      <a:rPr kumimoji="1"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范围内</m:t>
                    </m:r>
                    <m:r>
                      <a:rPr kumimoji="1"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各个</m:t>
                    </m:r>
                    <m:r>
                      <a:rPr kumimoji="1"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频率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分量传送过去，而舍弃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的分量。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3E59396-D177-8C4D-B2DD-8F6478266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96" y="2267955"/>
                <a:ext cx="7543583" cy="1510285"/>
              </a:xfrm>
              <a:prstGeom prst="rect">
                <a:avLst/>
              </a:prstGeom>
              <a:blipFill>
                <a:blip r:embed="rId4"/>
                <a:stretch>
                  <a:fillRect l="-1347" t="-3361" r="-673" b="-1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4851392" y="152400"/>
            <a:ext cx="411322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周期信号的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示例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7092126"/>
      </p:ext>
    </p:extLst>
  </p:cSld>
  <p:clrMapOvr>
    <a:masterClrMapping/>
  </p:clrMapOvr>
  <p:transition advTm="578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4432304" y="152400"/>
            <a:ext cx="4532309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总结：周期信号的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451607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:</a:t>
            </a: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1" y="1674771"/>
            <a:ext cx="63722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230255"/>
      </p:ext>
    </p:extLst>
  </p:cSld>
  <p:clrMapOvr>
    <a:masterClrMapping/>
  </p:clrMapOvr>
  <p:transition advTm="578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6144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4432304" y="152400"/>
            <a:ext cx="4532309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思考：周期信号的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451607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周期 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vs.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非周期信号的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44" y="2381280"/>
            <a:ext cx="8032614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492622"/>
      </p:ext>
    </p:extLst>
  </p:cSld>
  <p:clrMapOvr>
    <a:masterClrMapping/>
  </p:clrMapOvr>
  <p:transition advTm="578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451607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周期 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vs.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非周期信号的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 </a:t>
            </a:r>
          </a:p>
          <a:p>
            <a:pPr marL="0" indent="0">
              <a:spcBef>
                <a:spcPts val="600"/>
              </a:spcBef>
              <a:buClrTx/>
              <a:buNone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	- 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从频谱分量到频谱密度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002060"/>
                </a:solidFill>
              </a:rPr>
              <a:t>非周期信号，可以视为周期无穷大的周期信号。在周期趋向无穷大时 </a:t>
            </a:r>
            <a:r>
              <a:rPr lang="en-US" altLang="zh-CN" sz="2800" dirty="0">
                <a:solidFill>
                  <a:srgbClr val="002060"/>
                </a:solidFill>
              </a:rPr>
              <a:t>- </a:t>
            </a:r>
            <a:r>
              <a:rPr lang="zh-CN" altLang="en-US" sz="2800" dirty="0">
                <a:solidFill>
                  <a:srgbClr val="002060"/>
                </a:solidFill>
              </a:rPr>
              <a:t>？？？ </a:t>
            </a:r>
            <a:endParaRPr kumimoji="0"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82" y="3149608"/>
            <a:ext cx="67437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3733824" y="152400"/>
            <a:ext cx="523078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思考：非周期信号的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160099"/>
      </p:ext>
    </p:extLst>
  </p:cSld>
  <p:clrMapOvr>
    <a:masterClrMapping/>
  </p:clrMapOvr>
  <p:transition advTm="578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DD84246-27E2-41F4-9394-18796E6E8AAE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311272" y="914400"/>
            <a:ext cx="8451607" cy="42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周期 </a:t>
            </a: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vs.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非周期信号的</a:t>
            </a:r>
            <a:r>
              <a:rPr kumimoji="0" 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FS </a:t>
            </a:r>
          </a:p>
          <a:p>
            <a:pPr marL="0" indent="0">
              <a:spcBef>
                <a:spcPts val="600"/>
              </a:spcBef>
              <a:buClrTx/>
              <a:buNone/>
              <a:defRPr/>
            </a:pPr>
            <a:r>
              <a:rPr kumimoji="0" lang="en-US" altLang="zh-CN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	- </a:t>
            </a: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从频谱分量到频谱密度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61446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241584"/>
            <a:ext cx="69342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3803672" y="152400"/>
            <a:ext cx="516094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思考：非周期信号的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8965410"/>
      </p:ext>
    </p:extLst>
  </p:cSld>
  <p:clrMapOvr>
    <a:masterClrMapping/>
  </p:clrMapOvr>
  <p:transition advTm="578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0380B45-00A4-44CD-B562-2D1A45AE1F34}"/>
              </a:ext>
            </a:extLst>
          </p:cNvPr>
          <p:cNvSpPr txBox="1"/>
          <p:nvPr/>
        </p:nvSpPr>
        <p:spPr>
          <a:xfrm>
            <a:off x="3175016" y="66890"/>
            <a:ext cx="2844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+mn-ea"/>
                <a:ea typeface="+mn-ea"/>
              </a:rPr>
              <a:t>第三次作业</a:t>
            </a:r>
            <a:endParaRPr lang="zh-CN" altLang="en-US" sz="4000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48D14B-8267-4271-9C7D-86BF6AD3C053}"/>
              </a:ext>
            </a:extLst>
          </p:cNvPr>
          <p:cNvSpPr txBox="1"/>
          <p:nvPr/>
        </p:nvSpPr>
        <p:spPr>
          <a:xfrm>
            <a:off x="397119" y="1430679"/>
            <a:ext cx="759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作业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EA1963E-690C-4B4C-9B24-CC82150D8617}"/>
                  </a:ext>
                </a:extLst>
              </p:cNvPr>
              <p:cNvSpPr txBox="1"/>
              <p:nvPr/>
            </p:nvSpPr>
            <p:spPr>
              <a:xfrm>
                <a:off x="1878346" y="2311432"/>
                <a:ext cx="55968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⁡(4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EA1963E-690C-4B4C-9B24-CC82150D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346" y="2311432"/>
                <a:ext cx="5596852" cy="369332"/>
              </a:xfrm>
              <a:prstGeom prst="rect">
                <a:avLst/>
              </a:prstGeom>
              <a:blipFill>
                <a:blip r:embed="rId2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3DFF1C4-0E9B-4530-829C-8D2674654BB9}"/>
              </a:ext>
            </a:extLst>
          </p:cNvPr>
          <p:cNvSpPr txBox="1"/>
          <p:nvPr/>
        </p:nvSpPr>
        <p:spPr>
          <a:xfrm>
            <a:off x="1149448" y="2171736"/>
            <a:ext cx="7054648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已知                                                                        ，求该函数的傅里叶级数。</a:t>
            </a:r>
          </a:p>
        </p:txBody>
      </p:sp>
    </p:spTree>
    <p:extLst>
      <p:ext uri="{BB962C8B-B14F-4D97-AF65-F5344CB8AC3E}">
        <p14:creationId xmlns:p14="http://schemas.microsoft.com/office/powerpoint/2010/main" val="263657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D971317-AC52-447A-BF61-C5F4A7DDB7FC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2938" y="1117568"/>
            <a:ext cx="6221310" cy="3429000"/>
          </a:xfrm>
        </p:spPr>
        <p:txBody>
          <a:bodyPr/>
          <a:lstStyle/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1"/>
                </a:solidFill>
              </a:rPr>
              <a:t>信号的分解方法</a:t>
            </a:r>
            <a:endParaRPr kumimoji="0" lang="en-US" altLang="zh-CN" sz="4400" dirty="0">
              <a:solidFill>
                <a:schemeClr val="bg1"/>
              </a:solidFill>
            </a:endParaRP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函数的正交分解</a:t>
            </a:r>
          </a:p>
          <a:p>
            <a:pPr marL="342900" indent="-342900" algn="l" eaLnBrk="1" hangingPunct="1">
              <a:buFontTx/>
              <a:buChar char="•"/>
            </a:pPr>
            <a:r>
              <a:rPr kumimoji="0" lang="zh-CN" altLang="en-US" sz="4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信号的正交变换</a:t>
            </a:r>
            <a:endParaRPr kumimoji="0" lang="en-US" altLang="zh-CN" sz="4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604" name="Text Box 4"/>
          <p:cNvSpPr>
            <a:spLocks noChangeArrowheads="1"/>
          </p:cNvSpPr>
          <p:nvPr/>
        </p:nvSpPr>
        <p:spPr bwMode="auto">
          <a:xfrm>
            <a:off x="58738" y="190500"/>
            <a:ext cx="8888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dirty="0">
                <a:solidFill>
                  <a:srgbClr val="800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第二章 信号的分解</a:t>
            </a:r>
            <a:endParaRPr kumimoji="0" lang="zh-CN" altLang="en-US" sz="2400" dirty="0">
              <a:solidFill>
                <a:srgbClr val="FFFF00"/>
              </a:solidFill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048910"/>
      </p:ext>
    </p:extLst>
  </p:cSld>
  <p:clrMapOvr>
    <a:masterClrMapping/>
  </p:clrMapOvr>
  <p:transition advTm="11078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8C17-F718-E444-8B86-66F3A63A4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实验一</a:t>
            </a:r>
            <a:r>
              <a:rPr kumimoji="1" lang="en-US" altLang="zh-CN" dirty="0">
                <a:solidFill>
                  <a:schemeClr val="bg1"/>
                </a:solidFill>
              </a:rPr>
              <a:t>:</a:t>
            </a:r>
            <a:r>
              <a:rPr kumimoji="1" lang="zh-CN" altLang="en-US" dirty="0">
                <a:solidFill>
                  <a:schemeClr val="bg1"/>
                </a:solidFill>
              </a:rPr>
              <a:t> 傅里叶级数可视化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46D2C6-4D1F-9044-986F-DB27B22BCA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575" y="1054168"/>
                <a:ext cx="8800848" cy="5306487"/>
              </a:xfrm>
            </p:spPr>
            <p:txBody>
              <a:bodyPr/>
              <a:lstStyle/>
              <a:p>
                <a:r>
                  <a:rPr kumimoji="1" lang="zh-CN" altLang="en-US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对于周期为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的周期函数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，傅里叶级数展开可以写为</a:t>
                </a:r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kumimoji="1" lang="zh-CN" altLang="en-US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傅里叶级数展开可以如下图构造为多个圆上运动的点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纵坐标的叠加，每个点的转动角频率固定</a:t>
                </a:r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kumimoji="1" lang="zh-CN" altLang="en-US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在实验一中以代码补全的形式可视化这一过程</a:t>
                </a:r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kumimoji="1" lang="zh-CN" altLang="en-US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可视化方波信号，选做</a:t>
                </a:r>
                <a:r>
                  <a:rPr kumimoji="1" lang="en-US" altLang="zh-CN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:</a:t>
                </a:r>
                <a:r>
                  <a:rPr kumimoji="1" lang="zh-CN" altLang="en-US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半圆波信号</a:t>
                </a:r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kumimoji="1" lang="zh-CN" altLang="en-US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环境</a:t>
                </a:r>
                <a:r>
                  <a:rPr kumimoji="1" lang="en-US" altLang="zh-CN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:</a:t>
                </a:r>
                <a:r>
                  <a:rPr kumimoji="1" lang="zh-CN" altLang="en-US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4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python3.6</a:t>
                </a:r>
              </a:p>
              <a:p>
                <a:r>
                  <a:rPr lang="zh-CN" altLang="en-US" sz="2400" b="1" dirty="0">
                    <a:solidFill>
                      <a:srgbClr val="C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截止时间：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10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月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20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日晚上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点（网络学堂）</a:t>
                </a:r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kumimoji="1" lang="en-US" altLang="zh-CN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kumimoji="1" lang="zh-CN" altLang="en-US" sz="2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46D2C6-4D1F-9044-986F-DB27B22BCA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575" y="1054168"/>
                <a:ext cx="8800848" cy="5306487"/>
              </a:xfrm>
              <a:blipFill>
                <a:blip r:embed="rId2"/>
                <a:stretch>
                  <a:fillRect l="-720" t="-1196" b="-9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59147F6-3A8A-1646-ACC1-FCCA43B05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0" b="11539"/>
          <a:stretch/>
        </p:blipFill>
        <p:spPr>
          <a:xfrm>
            <a:off x="427805" y="3149608"/>
            <a:ext cx="8288387" cy="1816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8C7814-39DF-D64E-B4BE-3F3592007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88" y="1612952"/>
            <a:ext cx="5838268" cy="5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53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3"/>
          <p:cNvSpPr>
            <a:spLocks noChangeArrowheads="1"/>
          </p:cNvSpPr>
          <p:nvPr/>
        </p:nvSpPr>
        <p:spPr bwMode="auto">
          <a:xfrm>
            <a:off x="2700338" y="2492375"/>
            <a:ext cx="381635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72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结</a:t>
            </a:r>
            <a:r>
              <a:rPr kumimoji="0" lang="en-US" altLang="zh-CN" sz="72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kumimoji="0" lang="zh-CN" altLang="en-US" sz="72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束</a:t>
            </a:r>
          </a:p>
        </p:txBody>
      </p:sp>
    </p:spTree>
    <p:extLst>
      <p:ext uri="{BB962C8B-B14F-4D97-AF65-F5344CB8AC3E}">
        <p14:creationId xmlns:p14="http://schemas.microsoft.com/office/powerpoint/2010/main" val="1936098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85B15F-B8FD-471E-9906-59F4E423B16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Impact" panose="020B080603090205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方正姚体" panose="02010601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53251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1428840" y="150209"/>
            <a:ext cx="6976989" cy="685800"/>
          </a:xfrm>
        </p:spPr>
        <p:txBody>
          <a:bodyPr/>
          <a:lstStyle/>
          <a:p>
            <a:pPr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1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：课堂练习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1</a:t>
            </a:r>
            <a:endParaRPr kumimoji="0" lang="zh-CN" altLang="en-US" dirty="0"/>
          </a:p>
        </p:txBody>
      </p:sp>
      <p:pic>
        <p:nvPicPr>
          <p:cNvPr id="5325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5EEBFD-7A33-4097-8553-90074A60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35" y="1403408"/>
            <a:ext cx="7196484" cy="23501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0BDA21-68BE-4990-AFA6-F90AF2BF2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87" y="3636384"/>
            <a:ext cx="7201734" cy="25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98924"/>
      </p:ext>
    </p:extLst>
  </p:cSld>
  <p:clrMapOvr>
    <a:masterClrMapping/>
  </p:clrMapOvr>
  <p:transition advTm="578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>
            <a:extLst>
              <a:ext uri="{FF2B5EF4-FFF2-40B4-BE49-F238E27FC236}">
                <a16:creationId xmlns:a16="http://schemas.microsoft.com/office/drawing/2014/main" id="{76D95364-4B38-479C-BBEE-C164EC336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40" y="150209"/>
            <a:ext cx="697698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2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：帕斯瓦尔定理证明</a:t>
            </a:r>
            <a:endParaRPr kumimoji="0" lang="zh-CN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80C763E-E675-4B69-82A1-8F54DC1D6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" y="879672"/>
            <a:ext cx="7683500" cy="157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帕斯瓦尔定理</a:t>
            </a:r>
            <a:r>
              <a:rPr kumimoji="0"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2000" dirty="0" err="1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Parseval‘s</a:t>
            </a:r>
            <a:r>
              <a:rPr kumimoji="0"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theorem) </a:t>
            </a:r>
            <a:r>
              <a:rPr kumimoji="0"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kumimoji="0" lang="en-US" altLang="zh-CN" sz="20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0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spcBef>
                <a:spcPct val="0"/>
              </a:spcBef>
              <a:buClrTx/>
              <a:buNone/>
            </a:pPr>
            <a:endParaRPr kumimoji="0" lang="en-US" altLang="zh-CN" sz="20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Tips</a:t>
            </a:r>
            <a:r>
              <a:rPr kumimoji="0"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kumimoji="0"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CA5D1E-223C-450F-B2BD-133F3A82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04" y="2101888"/>
            <a:ext cx="3824497" cy="65089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783BA94-2289-4D70-987F-8FB41923D260}"/>
              </a:ext>
            </a:extLst>
          </p:cNvPr>
          <p:cNvGrpSpPr/>
          <p:nvPr/>
        </p:nvGrpSpPr>
        <p:grpSpPr>
          <a:xfrm>
            <a:off x="1804605" y="2870216"/>
            <a:ext cx="5631163" cy="439306"/>
            <a:chOff x="939904" y="4808630"/>
            <a:chExt cx="7635733" cy="72455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6C62FB8-B737-444A-BC14-42436CF8E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904" y="4808630"/>
              <a:ext cx="4959208" cy="724559"/>
            </a:xfrm>
            <a:prstGeom prst="rect">
              <a:avLst/>
            </a:prstGeom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B11D7DC3-C2EF-43F5-891C-A6E6F19CD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112" y="4892617"/>
              <a:ext cx="267652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37ADF5B5-F9DE-44B0-BAE7-932645806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52" y="1362879"/>
            <a:ext cx="2691459" cy="5993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BC1C29-021F-F84F-9069-0914596F1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605" y="3528029"/>
            <a:ext cx="6466327" cy="18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10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AB78B4A-6E3B-4266-9B2C-A479D57CBE1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54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三角形式傅里叶级数</a:t>
            </a:r>
          </a:p>
        </p:txBody>
      </p:sp>
      <p:sp>
        <p:nvSpPr>
          <p:cNvPr id="58373" name="Rectangle 1"/>
          <p:cNvSpPr>
            <a:spLocks noChangeArrowheads="1"/>
          </p:cNvSpPr>
          <p:nvPr/>
        </p:nvSpPr>
        <p:spPr bwMode="auto">
          <a:xfrm>
            <a:off x="800207" y="1407980"/>
            <a:ext cx="834379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课堂练习</a:t>
            </a:r>
            <a:r>
              <a:rPr kumimoji="0"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2】</a:t>
            </a:r>
            <a:r>
              <a:rPr kumimoji="0" lang="zh-CN" alt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：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设周期函数 </a:t>
            </a:r>
            <a:r>
              <a:rPr kumimoji="0" lang="en-US" altLang="zh-CN" sz="2400" dirty="0">
                <a:solidFill>
                  <a:srgbClr val="000000"/>
                </a:solidFill>
                <a:latin typeface="Lucida Calligraphy" panose="03010101010101010101" pitchFamily="66" charset="0"/>
                <a:ea typeface="宋体" panose="02010600030101010101" pitchFamily="2" charset="-122"/>
              </a:rPr>
              <a:t>f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(t)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，函数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{cos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t,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sin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正交函数集，令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，证明：</a:t>
            </a: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837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Picture 8" descr="http://202.117.122.42:9001/xhxt/xhyxt/xuexi/chart1/images/xh6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083" y="2093780"/>
            <a:ext cx="135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118" y="2518211"/>
            <a:ext cx="5765156" cy="120803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48655B4-49CE-634C-BB8C-43DC1785B8E8}"/>
              </a:ext>
            </a:extLst>
          </p:cNvPr>
          <p:cNvSpPr txBox="1"/>
          <p:nvPr/>
        </p:nvSpPr>
        <p:spPr>
          <a:xfrm>
            <a:off x="800207" y="3720234"/>
            <a:ext cx="216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证明：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74D8AB-B693-C047-977D-0492955FA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355" y="4027707"/>
            <a:ext cx="5273645" cy="2845096"/>
          </a:xfrm>
          <a:prstGeom prst="rect">
            <a:avLst/>
          </a:prstGeom>
        </p:spPr>
      </p:pic>
      <p:sp>
        <p:nvSpPr>
          <p:cNvPr id="11" name="Rectangle 12">
            <a:extLst>
              <a:ext uri="{FF2B5EF4-FFF2-40B4-BE49-F238E27FC236}">
                <a16:creationId xmlns:a16="http://schemas.microsoft.com/office/drawing/2014/main" id="{7B16546D-2A09-465A-8C0B-98AB19001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40" y="150209"/>
            <a:ext cx="697698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3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：课堂练习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2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1409667"/>
      </p:ext>
    </p:extLst>
  </p:cSld>
  <p:clrMapOvr>
    <a:masterClrMapping/>
  </p:clrMapOvr>
  <p:transition advTm="578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AB78B4A-6E3B-4266-9B2C-A479D57CBE1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55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三角形式傅里叶级数</a:t>
            </a:r>
          </a:p>
        </p:txBody>
      </p:sp>
      <p:sp>
        <p:nvSpPr>
          <p:cNvPr id="58373" name="Rectangle 1"/>
          <p:cNvSpPr>
            <a:spLocks noChangeArrowheads="1"/>
          </p:cNvSpPr>
          <p:nvPr/>
        </p:nvSpPr>
        <p:spPr bwMode="auto">
          <a:xfrm>
            <a:off x="800207" y="1407980"/>
            <a:ext cx="834379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课堂练习</a:t>
            </a:r>
            <a:r>
              <a:rPr kumimoji="0"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2】</a:t>
            </a:r>
            <a:r>
              <a:rPr kumimoji="0" lang="zh-CN" alt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：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设周期函数 </a:t>
            </a:r>
            <a:r>
              <a:rPr kumimoji="0" lang="en-US" altLang="zh-CN" sz="2400" dirty="0">
                <a:solidFill>
                  <a:srgbClr val="000000"/>
                </a:solidFill>
                <a:latin typeface="Lucida Calligraphy" panose="03010101010101010101" pitchFamily="66" charset="0"/>
                <a:ea typeface="宋体" panose="02010600030101010101" pitchFamily="2" charset="-122"/>
              </a:rPr>
              <a:t>f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(t)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，函数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{cos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t,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sin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正交函数集，令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，证明：</a:t>
            </a: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837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Picture 8" descr="http://202.117.122.42:9001/xhxt/xhyxt/xuexi/chart1/images/xh6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696" y="2093780"/>
            <a:ext cx="135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309" y="2567151"/>
            <a:ext cx="6491191" cy="8209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091AF22-F45A-FC45-89DF-F97D7D9C56B9}"/>
              </a:ext>
            </a:extLst>
          </p:cNvPr>
          <p:cNvSpPr txBox="1"/>
          <p:nvPr/>
        </p:nvSpPr>
        <p:spPr>
          <a:xfrm>
            <a:off x="632967" y="3471220"/>
            <a:ext cx="216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证明：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F2B3E0-7A3C-E546-A655-7406BB519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611" y="3927072"/>
            <a:ext cx="5683650" cy="2697769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0295C979-6203-4F1D-8550-41BF227E8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40" y="150209"/>
            <a:ext cx="697698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3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：课堂练习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2</a:t>
            </a: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460633"/>
      </p:ext>
    </p:extLst>
  </p:cSld>
  <p:clrMapOvr>
    <a:masterClrMapping/>
  </p:clrMapOvr>
  <p:transition advTm="578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AB78B4A-6E3B-4266-9B2C-A479D57CBE16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三角形式傅里叶级数</a:t>
            </a:r>
          </a:p>
        </p:txBody>
      </p:sp>
      <p:sp>
        <p:nvSpPr>
          <p:cNvPr id="58373" name="Rectangle 1"/>
          <p:cNvSpPr>
            <a:spLocks noChangeArrowheads="1"/>
          </p:cNvSpPr>
          <p:nvPr/>
        </p:nvSpPr>
        <p:spPr bwMode="auto">
          <a:xfrm>
            <a:off x="800207" y="1407980"/>
            <a:ext cx="834379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课堂练习</a:t>
            </a:r>
            <a:r>
              <a:rPr kumimoji="0" lang="en-US" altLang="zh-CN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2】</a:t>
            </a:r>
            <a:r>
              <a:rPr kumimoji="0" lang="zh-CN" alt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：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设周期函数 </a:t>
            </a:r>
            <a:r>
              <a:rPr kumimoji="0" lang="en-US" altLang="zh-CN" sz="2400" dirty="0">
                <a:solidFill>
                  <a:srgbClr val="000000"/>
                </a:solidFill>
                <a:latin typeface="Lucida Calligraphy" panose="03010101010101010101" pitchFamily="66" charset="0"/>
                <a:ea typeface="宋体" panose="02010600030101010101" pitchFamily="2" charset="-122"/>
              </a:rPr>
              <a:t>f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(t)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，函数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{cos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t,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sin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kumimoji="0" lang="el-GR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ω</a:t>
            </a:r>
            <a:r>
              <a:rPr kumimoji="0" lang="en-US" altLang="zh-CN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4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r>
              <a:rPr kumimoji="0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正交函数集，令</a:t>
            </a:r>
            <a:r>
              <a:rPr kumimoji="0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</a:t>
            </a:r>
            <a:r>
              <a:rPr kumimoji="0"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，证明：</a:t>
            </a: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8374" name="Picture 2" descr="http://202.117.122.42:9001/xhxt/xhyxt/xuexi/chart1/images/xh4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90500"/>
            <a:ext cx="4763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Picture 8" descr="http://202.117.122.42:9001/xhxt/xhyxt/xuexi/chart1/images/xh6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696" y="2093780"/>
            <a:ext cx="135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714D5D-C580-534F-B3C0-E20C00942D94}"/>
              </a:ext>
            </a:extLst>
          </p:cNvPr>
          <p:cNvSpPr txBox="1"/>
          <p:nvPr/>
        </p:nvSpPr>
        <p:spPr>
          <a:xfrm>
            <a:off x="773036" y="4134805"/>
            <a:ext cx="216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证明：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D6BEC5-CDC0-1C47-BB7F-1F67725B6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21" y="3035549"/>
            <a:ext cx="4368750" cy="9097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8F5009-4F21-9443-9D1A-0B176FA4F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84" y="4616778"/>
            <a:ext cx="5353008" cy="20292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D386EB-0DD0-4956-9509-543E342E8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40" y="150209"/>
            <a:ext cx="697698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3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：课堂练习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2</a:t>
            </a:r>
            <a:endParaRPr kumimoji="0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41D1D60-7728-154E-BF5A-176A801C8522}"/>
                  </a:ext>
                </a:extLst>
              </p:cNvPr>
              <p:cNvSpPr txBox="1"/>
              <p:nvPr/>
            </p:nvSpPr>
            <p:spPr>
              <a:xfrm>
                <a:off x="5759416" y="3163138"/>
                <a:ext cx="3073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为任意非负整数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41D1D60-7728-154E-BF5A-176A801C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416" y="3163138"/>
                <a:ext cx="3073312" cy="461665"/>
              </a:xfrm>
              <a:prstGeom prst="rect">
                <a:avLst/>
              </a:prstGeom>
              <a:blipFill>
                <a:blip r:embed="rId6"/>
                <a:stretch>
                  <a:fillRect t="-13514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226117"/>
      </p:ext>
    </p:extLst>
  </p:cSld>
  <p:clrMapOvr>
    <a:masterClrMapping/>
  </p:clrMapOvr>
  <p:transition advTm="578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>
            <a:extLst>
              <a:ext uri="{FF2B5EF4-FFF2-40B4-BE49-F238E27FC236}">
                <a16:creationId xmlns:a16="http://schemas.microsoft.com/office/drawing/2014/main" id="{7D5C58D6-85FD-4813-8D6F-D7EFD70A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40" y="150209"/>
            <a:ext cx="697698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4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：课堂练习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3</a:t>
            </a:r>
            <a:endParaRPr kumimoji="0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0FC8B7-4723-47D4-B1EE-98C041D0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32" y="982441"/>
            <a:ext cx="5590345" cy="4192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CE88562-163A-AD45-9688-987BCA1F83BC}"/>
                  </a:ext>
                </a:extLst>
              </p:cNvPr>
              <p:cNvSpPr txBox="1"/>
              <p:nvPr/>
            </p:nvSpPr>
            <p:spPr>
              <a:xfrm>
                <a:off x="2057472" y="5291685"/>
                <a:ext cx="3078087" cy="1353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chemeClr val="bg1"/>
                  </a:solidFill>
                </a:endParaRPr>
              </a:p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kumimoji="1" lang="en-US" altLang="zh-CN" dirty="0">
                  <a:solidFill>
                    <a:schemeClr val="bg1"/>
                  </a:solidFill>
                </a:endParaRPr>
              </a:p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CE88562-163A-AD45-9688-987BCA1F8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72" y="5291685"/>
                <a:ext cx="3078087" cy="1353512"/>
              </a:xfrm>
              <a:prstGeom prst="rect">
                <a:avLst/>
              </a:prstGeom>
              <a:blipFill>
                <a:blip r:embed="rId3"/>
                <a:stretch>
                  <a:fillRect l="-3292" t="-5556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1A3BEDD-0D0A-8743-B343-E38294EC55B4}"/>
              </a:ext>
            </a:extLst>
          </p:cNvPr>
          <p:cNvSpPr txBox="1"/>
          <p:nvPr/>
        </p:nvSpPr>
        <p:spPr>
          <a:xfrm>
            <a:off x="5575028" y="573760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代入即可得</a:t>
            </a:r>
          </a:p>
        </p:txBody>
      </p:sp>
    </p:spTree>
    <p:extLst>
      <p:ext uri="{BB962C8B-B14F-4D97-AF65-F5344CB8AC3E}">
        <p14:creationId xmlns:p14="http://schemas.microsoft.com/office/powerpoint/2010/main" val="1631478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>
            <a:extLst>
              <a:ext uri="{FF2B5EF4-FFF2-40B4-BE49-F238E27FC236}">
                <a16:creationId xmlns:a16="http://schemas.microsoft.com/office/drawing/2014/main" id="{76D95364-4B38-479C-BBEE-C164EC336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40" y="150209"/>
            <a:ext cx="697698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5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：课堂练习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4</a:t>
            </a:r>
            <a:endParaRPr kumimoji="0" lang="zh-CN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6FBF9A-28E9-4BBD-8770-D9F131B75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" y="844624"/>
            <a:ext cx="7683500" cy="206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复指数形式的傅里叶级数：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endParaRPr kumimoji="0"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0" lang="en-US" altLang="zh-CN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【</a:t>
            </a:r>
            <a:r>
              <a:rPr kumimoji="0" lang="zh-CN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课堂练习</a:t>
            </a:r>
            <a:r>
              <a:rPr kumimoji="0" lang="en-US" altLang="zh-CN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4】</a:t>
            </a:r>
            <a:r>
              <a:rPr kumimoji="0"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系数计算方法：</a:t>
            </a:r>
            <a:endParaRPr kumimoji="0" lang="en-US" altLang="zh-CN" sz="20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505D33-F8D6-4E6A-AFC6-277490D7AC00}"/>
              </a:ext>
            </a:extLst>
          </p:cNvPr>
          <p:cNvSpPr txBox="1"/>
          <p:nvPr/>
        </p:nvSpPr>
        <p:spPr>
          <a:xfrm>
            <a:off x="5256063" y="2730520"/>
            <a:ext cx="3227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800" dirty="0">
                <a:solidFill>
                  <a:schemeClr val="bg1"/>
                </a:solidFill>
              </a:rPr>
              <a:t>Tips</a:t>
            </a:r>
            <a:r>
              <a:rPr kumimoji="1" lang="zh-Hans" altLang="en-US" sz="1800" dirty="0">
                <a:solidFill>
                  <a:schemeClr val="bg1"/>
                </a:solidFill>
              </a:rPr>
              <a:t>：</a:t>
            </a:r>
            <a:endParaRPr kumimoji="1" lang="en-US" altLang="zh-Hans" sz="1800" dirty="0">
              <a:solidFill>
                <a:schemeClr val="bg1"/>
              </a:solidFill>
            </a:endParaRPr>
          </a:p>
          <a:p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可以根据</a:t>
            </a:r>
            <a:r>
              <a:rPr kumimoji="1" lang="en-US" altLang="zh-Hans" sz="1800" i="1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F</a:t>
            </a:r>
            <a:r>
              <a:rPr kumimoji="1" lang="en-US" altLang="zh-Hans" sz="1800" i="1" baseline="-25000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</a:t>
            </a:r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Hans" sz="1800" i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en-US" altLang="zh-Hans" sz="1800" i="1" baseline="-250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</a:t>
            </a:r>
            <a:r>
              <a:rPr kumimoji="1" lang="en-US" altLang="zh-Han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, </a:t>
            </a:r>
            <a:r>
              <a:rPr kumimoji="1" lang="en-US" altLang="zh-Hans" sz="1800" i="1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b</a:t>
            </a:r>
            <a:r>
              <a:rPr kumimoji="1" lang="en-US" altLang="zh-Hans" sz="1800" i="1" baseline="-25000" dirty="0" err="1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</a:t>
            </a:r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的关系</a:t>
            </a:r>
            <a:endParaRPr kumimoji="1" lang="en-US" altLang="zh-Han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Han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Han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Hans" altLang="en-US" sz="18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也可以根据定义</a:t>
            </a:r>
            <a:endParaRPr kumimoji="1" lang="zh-CN" altLang="en-US" sz="18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3E8D2-50E6-46D6-A23D-B38EDB0C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3118043"/>
            <a:ext cx="2882900" cy="768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ADDAF0-F9BD-47A6-BAA2-B41745CE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5" y="3400927"/>
            <a:ext cx="1556087" cy="37485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767E3D-F6B3-47D0-A7BE-90C7BA4E2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36" y="1464487"/>
            <a:ext cx="2722609" cy="7188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800106-FE18-6D46-9D1F-2A8070B9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145" y="4700253"/>
            <a:ext cx="4267200" cy="927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2BBB2F-A1D2-1A4E-AE68-BE32B1CC2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145" y="6153543"/>
            <a:ext cx="2298700" cy="431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9F738C-9FF1-0745-8CA6-2B4EE6C3A759}"/>
              </a:ext>
            </a:extLst>
          </p:cNvPr>
          <p:cNvSpPr txBox="1"/>
          <p:nvPr/>
        </p:nvSpPr>
        <p:spPr>
          <a:xfrm>
            <a:off x="1689100" y="41682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方法一：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ECB540-AA3A-4146-82C1-09599E2DFAB1}"/>
              </a:ext>
            </a:extLst>
          </p:cNvPr>
          <p:cNvSpPr txBox="1"/>
          <p:nvPr/>
        </p:nvSpPr>
        <p:spPr>
          <a:xfrm>
            <a:off x="1689100" y="562735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方法二：</a:t>
            </a:r>
          </a:p>
        </p:txBody>
      </p:sp>
    </p:spTree>
    <p:extLst>
      <p:ext uri="{BB962C8B-B14F-4D97-AF65-F5344CB8AC3E}">
        <p14:creationId xmlns:p14="http://schemas.microsoft.com/office/powerpoint/2010/main" val="2008487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>
            <a:extLst>
              <a:ext uri="{FF2B5EF4-FFF2-40B4-BE49-F238E27FC236}">
                <a16:creationId xmlns:a16="http://schemas.microsoft.com/office/drawing/2014/main" id="{1CE46796-B3B4-45F7-BB45-C9E649664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45" y="139430"/>
            <a:ext cx="781516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黑体" charset="0"/>
                <a:sym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charset="0"/>
                <a:sym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复习参考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6</a:t>
            </a:r>
            <a:r>
              <a:rPr kumimoji="0" lang="zh-CN" altLang="en-US" sz="360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：</a:t>
            </a:r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周期矩形脉冲信号的</a:t>
            </a:r>
            <a:r>
              <a:rPr kumimoji="0" lang="en-US" altLang="zh-CN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FS</a:t>
            </a:r>
            <a:endParaRPr kumimoji="0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290C0D6-3FA9-43F2-A816-D5821EFB44FA}"/>
                  </a:ext>
                </a:extLst>
              </p:cNvPr>
              <p:cNvSpPr txBox="1"/>
              <p:nvPr/>
            </p:nvSpPr>
            <p:spPr>
              <a:xfrm>
                <a:off x="660512" y="1317714"/>
                <a:ext cx="7613432" cy="102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思考：周期为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，脉冲宽度为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，脉冲幅度为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的周期矩形脉冲信号，谱线包络线为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𝜔𝜏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290C0D6-3FA9-43F2-A816-D5821EFB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12" y="1317714"/>
                <a:ext cx="7613432" cy="1029962"/>
              </a:xfrm>
              <a:prstGeom prst="rect">
                <a:avLst/>
              </a:prstGeom>
              <a:blipFill>
                <a:blip r:embed="rId2"/>
                <a:stretch>
                  <a:fillRect l="-1165" t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63FB31E-EB61-3E4F-A3B4-F7E870A4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782" y="2854179"/>
            <a:ext cx="5090435" cy="2025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50E0ED-DDC0-B54B-869F-67B42A94E4C9}"/>
                  </a:ext>
                </a:extLst>
              </p:cNvPr>
              <p:cNvSpPr txBox="1"/>
              <p:nvPr/>
            </p:nvSpPr>
            <p:spPr>
              <a:xfrm>
                <a:off x="638202" y="2344247"/>
                <a:ext cx="72894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对于周期为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，脉宽为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，脉幅为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的矩形脉冲信号：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50E0ED-DDC0-B54B-869F-67B42A94E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2" y="2344247"/>
                <a:ext cx="7289431" cy="461665"/>
              </a:xfrm>
              <a:prstGeom prst="rect">
                <a:avLst/>
              </a:prstGeom>
              <a:blipFill>
                <a:blip r:embed="rId4"/>
                <a:stretch>
                  <a:fillRect l="-1394" t="-16216" r="-523" b="-24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24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E26F530-9248-4D7B-A2B1-26A440214D37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608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信号分解方法</a:t>
            </a:r>
            <a:endParaRPr kumimoji="0" lang="zh-CN" alt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06" y="1578768"/>
            <a:ext cx="6922294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7728"/>
      </p:ext>
    </p:extLst>
  </p:cSld>
  <p:clrMapOvr>
    <a:masterClrMapping/>
  </p:clrMapOvr>
  <p:transition advTm="578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E26F530-9248-4D7B-A2B1-26A440214D37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7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608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信号分解方法</a:t>
            </a:r>
            <a:endParaRPr kumimoji="0" lang="zh-CN" alt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31" y="1814512"/>
            <a:ext cx="6493669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18195"/>
      </p:ext>
    </p:extLst>
  </p:cSld>
  <p:clrMapOvr>
    <a:masterClrMapping/>
  </p:clrMapOvr>
  <p:transition advTm="578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E26F530-9248-4D7B-A2B1-26A440214D37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8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608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信号分解方法</a:t>
            </a:r>
            <a:endParaRPr kumimoji="0" lang="zh-CN" altLang="en-US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06" y="1578768"/>
            <a:ext cx="6922294" cy="4843463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 bwMode="auto">
          <a:xfrm>
            <a:off x="2476560" y="4895808"/>
            <a:ext cx="3492400" cy="838176"/>
          </a:xfrm>
          <a:prstGeom prst="roundRect">
            <a:avLst/>
          </a:prstGeom>
          <a:solidFill>
            <a:srgbClr val="00B0F0">
              <a:alpha val="3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标注 3"/>
          <p:cNvSpPr/>
          <p:nvPr/>
        </p:nvSpPr>
        <p:spPr bwMode="auto">
          <a:xfrm>
            <a:off x="6248352" y="4337024"/>
            <a:ext cx="2095440" cy="419088"/>
          </a:xfrm>
          <a:prstGeom prst="wedgeRectCallout">
            <a:avLst>
              <a:gd name="adj1" fmla="val -84926"/>
              <a:gd name="adj2" fmla="val 177888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分解结果是近似的</a:t>
            </a:r>
          </a:p>
        </p:txBody>
      </p:sp>
    </p:spTree>
    <p:extLst>
      <p:ext uri="{BB962C8B-B14F-4D97-AF65-F5344CB8AC3E}">
        <p14:creationId xmlns:p14="http://schemas.microsoft.com/office/powerpoint/2010/main" val="4124695740"/>
      </p:ext>
    </p:extLst>
  </p:cSld>
  <p:clrMapOvr>
    <a:masterClrMapping/>
  </p:clrMapOvr>
  <p:transition advTm="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E26F530-9248-4D7B-A2B1-26A440214D37}" type="slidenum">
              <a:rPr kumimoji="0" lang="zh-CN" altLang="en-US" sz="1400">
                <a:solidFill>
                  <a:srgbClr val="FF0000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9</a:t>
            </a:fld>
            <a:endParaRPr kumimoji="0" lang="en-US" altLang="zh-CN" sz="1800">
              <a:solidFill>
                <a:srgbClr val="FFFF00"/>
              </a:solidFill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6083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5840413" y="152400"/>
            <a:ext cx="3124200" cy="685800"/>
          </a:xfrm>
        </p:spPr>
        <p:txBody>
          <a:bodyPr/>
          <a:lstStyle/>
          <a:p>
            <a:pPr algn="r" eaLnBrk="1" hangingPunct="1"/>
            <a:r>
              <a:rPr kumimoji="0" lang="zh-CN" altLang="en-US" sz="3600" dirty="0">
                <a:solidFill>
                  <a:srgbClr val="0033CC"/>
                </a:solidFill>
                <a:latin typeface="隶书" panose="02010509060101010101" pitchFamily="49" charset="-122"/>
                <a:ea typeface="隶书" panose="02010509060101010101" pitchFamily="49" charset="-122"/>
                <a:sym typeface="隶书" panose="02010509060101010101" pitchFamily="49" charset="-122"/>
              </a:rPr>
              <a:t>信号分解</a:t>
            </a:r>
            <a:endParaRPr kumimoji="0" lang="zh-CN" altLang="en-US" dirty="0"/>
          </a:p>
        </p:txBody>
      </p:sp>
      <p:sp>
        <p:nvSpPr>
          <p:cNvPr id="25" name="Rectangle 69"/>
          <p:cNvSpPr>
            <a:spLocks noChangeArrowheads="1"/>
          </p:cNvSpPr>
          <p:nvPr/>
        </p:nvSpPr>
        <p:spPr bwMode="auto">
          <a:xfrm>
            <a:off x="576263" y="914400"/>
            <a:ext cx="7056437" cy="579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kumimoji="0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</a:rPr>
              <a:t>信号分解方法</a:t>
            </a:r>
            <a:endParaRPr kumimoji="0" lang="en-US" altLang="zh-CN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lvl="1">
              <a:spcBef>
                <a:spcPts val="600"/>
              </a:spcBef>
              <a:buClrTx/>
              <a:defRPr/>
            </a:pPr>
            <a:r>
              <a:rPr kumimoji="0"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</a:rPr>
              <a:t>信号的脉冲分解：信号可以</a:t>
            </a:r>
            <a:r>
              <a:rPr kumimoji="0"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</a:rPr>
              <a:t>近似</a:t>
            </a:r>
            <a:r>
              <a:rPr kumimoji="0"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</a:rPr>
              <a:t>表示为一组矩形脉冲的和的形式。</a:t>
            </a:r>
            <a:endParaRPr kumimoji="0" lang="en-US" altLang="zh-CN" sz="2400" dirty="0">
              <a:solidFill>
                <a:schemeClr val="bg1"/>
              </a:solidFill>
              <a:latin typeface="华文细黑" panose="02010600040101010101" pitchFamily="2" charset="-122"/>
            </a:endParaRPr>
          </a:p>
          <a:p>
            <a:pPr lvl="1">
              <a:spcBef>
                <a:spcPts val="600"/>
              </a:spcBef>
              <a:buClrTx/>
              <a:defRPr/>
            </a:pPr>
            <a:endParaRPr kumimoji="0"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lvl="1">
              <a:spcBef>
                <a:spcPts val="600"/>
              </a:spcBef>
              <a:buClrTx/>
              <a:defRPr/>
            </a:pPr>
            <a:endParaRPr kumimoji="0"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lvl="1">
              <a:spcBef>
                <a:spcPts val="600"/>
              </a:spcBef>
              <a:buClrTx/>
              <a:defRPr/>
            </a:pPr>
            <a:endParaRPr kumimoji="0"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marL="457200" lvl="1" indent="0">
              <a:spcBef>
                <a:spcPts val="600"/>
              </a:spcBef>
              <a:buClrTx/>
              <a:buNone/>
              <a:defRPr/>
            </a:pPr>
            <a:endParaRPr kumimoji="0"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</a:endParaRPr>
          </a:p>
          <a:p>
            <a:pPr lvl="1">
              <a:spcBef>
                <a:spcPts val="600"/>
              </a:spcBef>
              <a:buClrTx/>
              <a:defRPr/>
            </a:pPr>
            <a:r>
              <a:rPr kumimoji="0"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</a:rPr>
              <a:t>其中</a:t>
            </a:r>
            <a:r>
              <a:rPr kumimoji="0" lang="en-US" altLang="zh-CN" sz="2400" dirty="0">
                <a:solidFill>
                  <a:schemeClr val="bg1"/>
                </a:solidFill>
                <a:latin typeface="Brush Script MT" panose="03060802040406070304" pitchFamily="66" charset="0"/>
              </a:rPr>
              <a:t>t</a:t>
            </a:r>
            <a:r>
              <a:rPr kumimoji="0" lang="en-US" altLang="zh-CN" sz="2400" baseline="-25000" dirty="0">
                <a:solidFill>
                  <a:schemeClr val="bg1"/>
                </a:solidFill>
                <a:latin typeface="华文细黑" panose="02010600040101010101" pitchFamily="2" charset="-122"/>
              </a:rPr>
              <a:t>1</a:t>
            </a:r>
            <a:r>
              <a:rPr kumimoji="0"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</a:rPr>
              <a:t>处的矩形脉冲可以表示为：</a:t>
            </a:r>
            <a:endParaRPr kumimoji="0" lang="en-US" altLang="zh-CN" sz="2400" dirty="0">
              <a:solidFill>
                <a:schemeClr val="bg1"/>
              </a:solidFill>
              <a:latin typeface="华文细黑" panose="02010600040101010101" pitchFamily="2" charset="-122"/>
            </a:endParaRPr>
          </a:p>
          <a:p>
            <a:pPr lvl="1">
              <a:spcBef>
                <a:spcPts val="600"/>
              </a:spcBef>
              <a:buClrTx/>
              <a:defRPr/>
            </a:pPr>
            <a:endParaRPr kumimoji="0" lang="en-US" altLang="zh-CN" sz="2400" dirty="0">
              <a:solidFill>
                <a:schemeClr val="bg1"/>
              </a:solidFill>
              <a:latin typeface="华文细黑" panose="02010600040101010101" pitchFamily="2" charset="-122"/>
            </a:endParaRPr>
          </a:p>
          <a:p>
            <a:pPr lvl="1">
              <a:spcBef>
                <a:spcPts val="600"/>
              </a:spcBef>
              <a:buClrTx/>
              <a:defRPr/>
            </a:pPr>
            <a:endParaRPr kumimoji="0" lang="en-US" altLang="zh-CN" sz="1050" dirty="0">
              <a:solidFill>
                <a:schemeClr val="bg1"/>
              </a:solidFill>
              <a:latin typeface="华文细黑" panose="02010600040101010101" pitchFamily="2" charset="-122"/>
            </a:endParaRPr>
          </a:p>
          <a:p>
            <a:pPr lvl="1">
              <a:spcBef>
                <a:spcPts val="600"/>
              </a:spcBef>
              <a:buClrTx/>
              <a:defRPr/>
            </a:pPr>
            <a:r>
              <a:rPr kumimoji="0"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</a:rPr>
              <a:t>原始函数可以表示为：</a:t>
            </a:r>
          </a:p>
        </p:txBody>
      </p:sp>
      <p:pic>
        <p:nvPicPr>
          <p:cNvPr id="2" name="图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56" y="2241584"/>
            <a:ext cx="3664744" cy="16787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712" y="4546568"/>
            <a:ext cx="4572000" cy="428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60" y="5594288"/>
            <a:ext cx="5743575" cy="6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95138"/>
      </p:ext>
    </p:extLst>
  </p:cSld>
  <p:clrMapOvr>
    <a:masterClrMapping/>
  </p:clrMapOvr>
  <p:transition advTm="578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彗星型模板">
  <a:themeElements>
    <a:clrScheme name="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彗星型模板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15327</TotalTime>
  <Pages>0</Pages>
  <Words>2739</Words>
  <Characters>0</Characters>
  <Application>Microsoft Macintosh PowerPoint</Application>
  <DocSecurity>0</DocSecurity>
  <PresentationFormat>全屏显示(4:3)</PresentationFormat>
  <Lines>0</Lines>
  <Paragraphs>461</Paragraphs>
  <Slides>59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9" baseType="lpstr">
      <vt:lpstr>方正姚体</vt:lpstr>
      <vt:lpstr>黑体</vt:lpstr>
      <vt:lpstr>华文楷体</vt:lpstr>
      <vt:lpstr>华文隶书</vt:lpstr>
      <vt:lpstr>华文细黑</vt:lpstr>
      <vt:lpstr>楷体</vt:lpstr>
      <vt:lpstr>隶书</vt:lpstr>
      <vt:lpstr>宋体</vt:lpstr>
      <vt:lpstr>Microsoft Yahei</vt:lpstr>
      <vt:lpstr>Brush Script MT</vt:lpstr>
      <vt:lpstr>Songti SC</vt:lpstr>
      <vt:lpstr>Arial</vt:lpstr>
      <vt:lpstr>Cambria Math</vt:lpstr>
      <vt:lpstr>Garamond</vt:lpstr>
      <vt:lpstr>Impact</vt:lpstr>
      <vt:lpstr>Lucida Calligraphy</vt:lpstr>
      <vt:lpstr>Times New Roman</vt:lpstr>
      <vt:lpstr>Wingdings</vt:lpstr>
      <vt:lpstr>彗星型模板</vt:lpstr>
      <vt:lpstr>Equation</vt:lpstr>
      <vt:lpstr>清华大学计算机科学与技术系</vt:lpstr>
      <vt:lpstr>相互运算</vt:lpstr>
      <vt:lpstr>PowerPoint 演示文稿</vt:lpstr>
      <vt:lpstr>PowerPoint 演示文稿</vt:lpstr>
      <vt:lpstr>PowerPoint 演示文稿</vt:lpstr>
      <vt:lpstr>信号分解</vt:lpstr>
      <vt:lpstr>信号分解</vt:lpstr>
      <vt:lpstr>信号分解</vt:lpstr>
      <vt:lpstr>信号分解</vt:lpstr>
      <vt:lpstr>信号分解</vt:lpstr>
      <vt:lpstr>PowerPoint 演示文稿</vt:lpstr>
      <vt:lpstr>函数分解</vt:lpstr>
      <vt:lpstr>复习：函数分解</vt:lpstr>
      <vt:lpstr>PowerPoint 演示文稿</vt:lpstr>
      <vt:lpstr>PowerPoint 演示文稿</vt:lpstr>
      <vt:lpstr>PowerPoint 演示文稿</vt:lpstr>
      <vt:lpstr>函数分解</vt:lpstr>
      <vt:lpstr>函数分解</vt:lpstr>
      <vt:lpstr>函数分解</vt:lpstr>
      <vt:lpstr>PowerPoint 演示文稿</vt:lpstr>
      <vt:lpstr>信号分解</vt:lpstr>
      <vt:lpstr>信号分解</vt:lpstr>
      <vt:lpstr>PowerPoint 演示文稿</vt:lpstr>
      <vt:lpstr>信号分解</vt:lpstr>
      <vt:lpstr>PowerPoint 演示文稿</vt:lpstr>
      <vt:lpstr>傅里叶级数展开</vt:lpstr>
      <vt:lpstr>傅里叶级数展开</vt:lpstr>
      <vt:lpstr>傅里叶级数展开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总结：周期信号的FS</vt:lpstr>
      <vt:lpstr>思考：周期信号的FS</vt:lpstr>
      <vt:lpstr>PowerPoint 演示文稿</vt:lpstr>
      <vt:lpstr>PowerPoint 演示文稿</vt:lpstr>
      <vt:lpstr>PowerPoint 演示文稿</vt:lpstr>
      <vt:lpstr>实验一: 傅里叶级数可视化</vt:lpstr>
      <vt:lpstr>PowerPoint 演示文稿</vt:lpstr>
      <vt:lpstr>复习参考1：课堂练习1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Speech Lab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基本概念</dc:title>
  <dc:creator>Xu Mingxing</dc:creator>
  <cp:keywords>信号分类</cp:keywords>
  <cp:lastModifiedBy>Microsoft Office User</cp:lastModifiedBy>
  <cp:revision>3192</cp:revision>
  <cp:lastPrinted>2019-09-26T01:51:53Z</cp:lastPrinted>
  <dcterms:created xsi:type="dcterms:W3CDTF">2000-08-07T22:11:00Z</dcterms:created>
  <dcterms:modified xsi:type="dcterms:W3CDTF">2021-09-29T08:54:07Z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2052-9.1.0.4180</vt:lpwstr>
  </property>
</Properties>
</file>